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1" i="0">
                <a:solidFill>
                  <a:srgbClr val="404040"/>
                </a:solidFill>
                <a:latin typeface="Liberation Sans Narrow"/>
                <a:cs typeface="Liberation Sans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rgbClr val="404040"/>
                </a:solidFill>
                <a:latin typeface="Liberation Sans Narrow"/>
                <a:cs typeface="Liberation Sans Narrow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rgbClr val="404040"/>
                </a:solidFill>
                <a:latin typeface="Liberation Sans Narrow"/>
                <a:cs typeface="Liberation Sans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rgbClr val="404040"/>
                </a:solidFill>
                <a:latin typeface="Liberation Sans Narrow"/>
                <a:cs typeface="Liberation Sans Narrow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rgbClr val="404040"/>
                </a:solidFill>
                <a:latin typeface="Liberation Sans Narrow"/>
                <a:cs typeface="Liberation Sans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rgbClr val="404040"/>
                </a:solidFill>
                <a:latin typeface="Liberation Sans Narrow"/>
                <a:cs typeface="Liberation Sans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446531" y="457200"/>
            <a:ext cx="3703320" cy="94615"/>
          </a:xfrm>
          <a:custGeom>
            <a:avLst/>
            <a:gdLst/>
            <a:ahLst/>
            <a:cxnLst/>
            <a:rect l="l" t="t" r="r" b="b"/>
            <a:pathLst>
              <a:path w="3703320" h="94615">
                <a:moveTo>
                  <a:pt x="3703320" y="0"/>
                </a:moveTo>
                <a:lnTo>
                  <a:pt x="0" y="0"/>
                </a:lnTo>
                <a:lnTo>
                  <a:pt x="0" y="94487"/>
                </a:lnTo>
                <a:lnTo>
                  <a:pt x="3703320" y="94487"/>
                </a:lnTo>
                <a:lnTo>
                  <a:pt x="3703320" y="0"/>
                </a:lnTo>
                <a:close/>
              </a:path>
            </a:pathLst>
          </a:custGeom>
          <a:solidFill>
            <a:srgbClr val="4652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8042147" y="454151"/>
            <a:ext cx="3703320" cy="97790"/>
          </a:xfrm>
          <a:custGeom>
            <a:avLst/>
            <a:gdLst/>
            <a:ahLst/>
            <a:cxnLst/>
            <a:rect l="l" t="t" r="r" b="b"/>
            <a:pathLst>
              <a:path w="3703320" h="97790">
                <a:moveTo>
                  <a:pt x="3703320" y="0"/>
                </a:moveTo>
                <a:lnTo>
                  <a:pt x="0" y="0"/>
                </a:lnTo>
                <a:lnTo>
                  <a:pt x="0" y="97536"/>
                </a:lnTo>
                <a:lnTo>
                  <a:pt x="3703320" y="97536"/>
                </a:lnTo>
                <a:lnTo>
                  <a:pt x="3703320" y="0"/>
                </a:lnTo>
                <a:close/>
              </a:path>
            </a:pathLst>
          </a:custGeom>
          <a:solidFill>
            <a:srgbClr val="959F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4241291" y="457200"/>
            <a:ext cx="3703320" cy="91440"/>
          </a:xfrm>
          <a:custGeom>
            <a:avLst/>
            <a:gdLst/>
            <a:ahLst/>
            <a:cxnLst/>
            <a:rect l="l" t="t" r="r" b="b"/>
            <a:pathLst>
              <a:path w="3703320" h="91440">
                <a:moveTo>
                  <a:pt x="3703319" y="0"/>
                </a:moveTo>
                <a:lnTo>
                  <a:pt x="0" y="0"/>
                </a:lnTo>
                <a:lnTo>
                  <a:pt x="0" y="91439"/>
                </a:lnTo>
                <a:lnTo>
                  <a:pt x="3703319" y="91439"/>
                </a:lnTo>
                <a:lnTo>
                  <a:pt x="3703319" y="0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739" y="665225"/>
            <a:ext cx="10645012" cy="8260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1" i="0">
                <a:solidFill>
                  <a:srgbClr val="404040"/>
                </a:solidFill>
                <a:latin typeface="Liberation Sans Narrow"/>
                <a:cs typeface="Liberation Sans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59993" y="2735326"/>
            <a:ext cx="7794625" cy="2350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rgbClr val="404040"/>
                </a:solidFill>
                <a:latin typeface="Liberation Sans Narrow"/>
                <a:cs typeface="Liberation Sans Narrow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g"/><Relationship Id="rId3" Type="http://schemas.openxmlformats.org/officeDocument/2006/relationships/image" Target="../media/image17.jpg"/><Relationship Id="rId4" Type="http://schemas.openxmlformats.org/officeDocument/2006/relationships/image" Target="../media/image18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Relationship Id="rId3" Type="http://schemas.openxmlformats.org/officeDocument/2006/relationships/image" Target="../media/image22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Relationship Id="rId3" Type="http://schemas.openxmlformats.org/officeDocument/2006/relationships/image" Target="../media/image24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Relationship Id="rId3" Type="http://schemas.openxmlformats.org/officeDocument/2006/relationships/image" Target="../media/image26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jpg"/><Relationship Id="rId3" Type="http://schemas.openxmlformats.org/officeDocument/2006/relationships/image" Target="../media/image31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g"/><Relationship Id="rId3" Type="http://schemas.openxmlformats.org/officeDocument/2006/relationships/image" Target="../media/image8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3.jpg"/><Relationship Id="rId7" Type="http://schemas.openxmlformats.org/officeDocument/2006/relationships/image" Target="../media/image14.jpg"/><Relationship Id="rId8" Type="http://schemas.openxmlformats.org/officeDocument/2006/relationships/image" Target="../media/image15.jpg"/><Relationship Id="rId9" Type="http://schemas.openxmlformats.org/officeDocument/2006/relationships/image" Target="../media/image16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64109" rIns="0" bIns="0" rtlCol="0" vert="horz">
            <a:spAutoFit/>
          </a:bodyPr>
          <a:lstStyle/>
          <a:p>
            <a:pPr marL="2261870">
              <a:lnSpc>
                <a:spcPct val="100000"/>
              </a:lnSpc>
              <a:spcBef>
                <a:spcPts val="100"/>
              </a:spcBef>
            </a:pPr>
            <a:r>
              <a:rPr dirty="0" sz="3600" spc="175"/>
              <a:t>SUBMERGED</a:t>
            </a:r>
            <a:r>
              <a:rPr dirty="0" sz="3600" spc="90"/>
              <a:t> </a:t>
            </a:r>
            <a:r>
              <a:rPr dirty="0" sz="3600" spc="145"/>
              <a:t>REMOTE</a:t>
            </a:r>
            <a:r>
              <a:rPr dirty="0" sz="3600" spc="70"/>
              <a:t> </a:t>
            </a:r>
            <a:r>
              <a:rPr dirty="0" sz="3600" spc="60"/>
              <a:t>CONTROL</a:t>
            </a:r>
            <a:r>
              <a:rPr dirty="0" sz="3600" spc="95"/>
              <a:t> </a:t>
            </a:r>
            <a:r>
              <a:rPr dirty="0" sz="3600" spc="80"/>
              <a:t>VEHICLE</a:t>
            </a:r>
            <a:endParaRPr sz="3600"/>
          </a:p>
        </p:txBody>
      </p:sp>
      <p:sp>
        <p:nvSpPr>
          <p:cNvPr id="4" name="object 4" descr=""/>
          <p:cNvSpPr txBox="1"/>
          <p:nvPr/>
        </p:nvSpPr>
        <p:spPr>
          <a:xfrm>
            <a:off x="759968" y="1883831"/>
            <a:ext cx="6720205" cy="3178810"/>
          </a:xfrm>
          <a:prstGeom prst="rect">
            <a:avLst/>
          </a:prstGeom>
        </p:spPr>
        <p:txBody>
          <a:bodyPr wrap="square" lIns="0" tIns="146685" rIns="0" bIns="0" rtlCol="0" vert="horz">
            <a:spAutoFit/>
          </a:bodyPr>
          <a:lstStyle/>
          <a:p>
            <a:pPr marL="106680">
              <a:lnSpc>
                <a:spcPct val="100000"/>
              </a:lnSpc>
              <a:spcBef>
                <a:spcPts val="1155"/>
              </a:spcBef>
            </a:pPr>
            <a:r>
              <a:rPr dirty="0" sz="3000" spc="70">
                <a:solidFill>
                  <a:srgbClr val="FF0000"/>
                </a:solidFill>
                <a:latin typeface="Liberation Sans Narrow"/>
                <a:cs typeface="Liberation Sans Narrow"/>
              </a:rPr>
              <a:t>TEAM</a:t>
            </a:r>
            <a:r>
              <a:rPr dirty="0" sz="3000" spc="75">
                <a:solidFill>
                  <a:srgbClr val="FF0000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 spc="45">
                <a:solidFill>
                  <a:srgbClr val="FF0000"/>
                </a:solidFill>
                <a:latin typeface="Liberation Sans Narrow"/>
                <a:cs typeface="Liberation Sans Narrow"/>
              </a:rPr>
              <a:t>RED</a:t>
            </a:r>
            <a:endParaRPr sz="3000">
              <a:latin typeface="Liberation Sans Narrow"/>
              <a:cs typeface="Liberation Sans Narrow"/>
            </a:endParaRPr>
          </a:p>
          <a:p>
            <a:pPr marL="12700" marR="5080" indent="43815">
              <a:lnSpc>
                <a:spcPct val="129200"/>
              </a:lnSpc>
              <a:spcBef>
                <a:spcPts val="5"/>
              </a:spcBef>
            </a:pPr>
            <a:r>
              <a:rPr dirty="0" sz="2600" spc="55">
                <a:solidFill>
                  <a:srgbClr val="131618"/>
                </a:solidFill>
                <a:latin typeface="Liberation Sans Narrow"/>
                <a:cs typeface="Liberation Sans Narrow"/>
              </a:rPr>
              <a:t>SANKET</a:t>
            </a:r>
            <a:r>
              <a:rPr dirty="0" sz="2600" spc="80">
                <a:solidFill>
                  <a:srgbClr val="131618"/>
                </a:solidFill>
                <a:latin typeface="Liberation Sans Narrow"/>
                <a:cs typeface="Liberation Sans Narrow"/>
              </a:rPr>
              <a:t> </a:t>
            </a:r>
            <a:r>
              <a:rPr dirty="0" sz="2600" spc="-30">
                <a:solidFill>
                  <a:srgbClr val="131618"/>
                </a:solidFill>
                <a:latin typeface="Liberation Sans Narrow"/>
                <a:cs typeface="Liberation Sans Narrow"/>
              </a:rPr>
              <a:t>DAYAL</a:t>
            </a:r>
            <a:r>
              <a:rPr dirty="0" sz="2600" spc="85">
                <a:solidFill>
                  <a:srgbClr val="131618"/>
                </a:solidFill>
                <a:latin typeface="Liberation Sans Narrow"/>
                <a:cs typeface="Liberation Sans Narrow"/>
              </a:rPr>
              <a:t> </a:t>
            </a:r>
            <a:r>
              <a:rPr dirty="0" sz="2600" spc="240">
                <a:solidFill>
                  <a:srgbClr val="131618"/>
                </a:solidFill>
                <a:latin typeface="Liberation Sans Narrow"/>
                <a:cs typeface="Liberation Sans Narrow"/>
              </a:rPr>
              <a:t>(23120006),</a:t>
            </a:r>
            <a:r>
              <a:rPr dirty="0" sz="2600" spc="85">
                <a:solidFill>
                  <a:srgbClr val="131618"/>
                </a:solidFill>
                <a:latin typeface="Liberation Sans Narrow"/>
                <a:cs typeface="Liberation Sans Narrow"/>
              </a:rPr>
              <a:t> </a:t>
            </a:r>
            <a:r>
              <a:rPr dirty="0" sz="2600">
                <a:solidFill>
                  <a:srgbClr val="131618"/>
                </a:solidFill>
                <a:latin typeface="Liberation Sans Narrow"/>
                <a:cs typeface="Liberation Sans Narrow"/>
              </a:rPr>
              <a:t>VISITING</a:t>
            </a:r>
            <a:r>
              <a:rPr dirty="0" sz="2600" spc="85">
                <a:solidFill>
                  <a:srgbClr val="131618"/>
                </a:solidFill>
                <a:latin typeface="Liberation Sans Narrow"/>
                <a:cs typeface="Liberation Sans Narrow"/>
              </a:rPr>
              <a:t> </a:t>
            </a:r>
            <a:r>
              <a:rPr dirty="0" sz="2600" spc="-10">
                <a:solidFill>
                  <a:srgbClr val="131618"/>
                </a:solidFill>
                <a:latin typeface="Liberation Sans Narrow"/>
                <a:cs typeface="Liberation Sans Narrow"/>
              </a:rPr>
              <a:t>STUDENT </a:t>
            </a:r>
            <a:r>
              <a:rPr dirty="0" sz="2600" spc="50">
                <a:solidFill>
                  <a:srgbClr val="131618"/>
                </a:solidFill>
                <a:latin typeface="Liberation Sans Narrow"/>
                <a:cs typeface="Liberation Sans Narrow"/>
              </a:rPr>
              <a:t>LDCE,</a:t>
            </a:r>
            <a:r>
              <a:rPr dirty="0" sz="2600" spc="25">
                <a:solidFill>
                  <a:srgbClr val="131618"/>
                </a:solidFill>
                <a:latin typeface="Liberation Sans Narrow"/>
                <a:cs typeface="Liberation Sans Narrow"/>
              </a:rPr>
              <a:t> </a:t>
            </a:r>
            <a:r>
              <a:rPr dirty="0" sz="2600" spc="60">
                <a:solidFill>
                  <a:srgbClr val="131618"/>
                </a:solidFill>
                <a:latin typeface="Liberation Sans Narrow"/>
                <a:cs typeface="Liberation Sans Narrow"/>
              </a:rPr>
              <a:t>MECHANICAL</a:t>
            </a:r>
            <a:r>
              <a:rPr dirty="0" sz="2600" spc="25">
                <a:solidFill>
                  <a:srgbClr val="131618"/>
                </a:solidFill>
                <a:latin typeface="Liberation Sans Narrow"/>
                <a:cs typeface="Liberation Sans Narrow"/>
              </a:rPr>
              <a:t> </a:t>
            </a:r>
            <a:r>
              <a:rPr dirty="0" sz="2600" spc="50">
                <a:solidFill>
                  <a:srgbClr val="131618"/>
                </a:solidFill>
                <a:latin typeface="Liberation Sans Narrow"/>
                <a:cs typeface="Liberation Sans Narrow"/>
              </a:rPr>
              <a:t>ENGINEERING</a:t>
            </a:r>
            <a:endParaRPr sz="2600">
              <a:latin typeface="Liberation Sans Narrow"/>
              <a:cs typeface="Liberation Sans Narrow"/>
            </a:endParaRPr>
          </a:p>
          <a:p>
            <a:pPr>
              <a:lnSpc>
                <a:spcPct val="100000"/>
              </a:lnSpc>
              <a:spcBef>
                <a:spcPts val="1055"/>
              </a:spcBef>
            </a:pPr>
            <a:endParaRPr sz="2600">
              <a:latin typeface="Liberation Sans Narrow"/>
              <a:cs typeface="Liberation Sans Narrow"/>
            </a:endParaRPr>
          </a:p>
          <a:p>
            <a:pPr marL="12700" marR="1882775" indent="81915">
              <a:lnSpc>
                <a:spcPct val="129200"/>
              </a:lnSpc>
            </a:pPr>
            <a:r>
              <a:rPr dirty="0" sz="2600">
                <a:solidFill>
                  <a:srgbClr val="134262"/>
                </a:solidFill>
                <a:latin typeface="Liberation Sans Narrow"/>
                <a:cs typeface="Liberation Sans Narrow"/>
              </a:rPr>
              <a:t>SHREYASH</a:t>
            </a:r>
            <a:r>
              <a:rPr dirty="0" sz="2600" spc="185">
                <a:solidFill>
                  <a:srgbClr val="134262"/>
                </a:solidFill>
                <a:latin typeface="Liberation Sans Narrow"/>
                <a:cs typeface="Liberation Sans Narrow"/>
              </a:rPr>
              <a:t> </a:t>
            </a:r>
            <a:r>
              <a:rPr dirty="0" sz="2600" spc="114">
                <a:solidFill>
                  <a:srgbClr val="134262"/>
                </a:solidFill>
                <a:latin typeface="Liberation Sans Narrow"/>
                <a:cs typeface="Liberation Sans Narrow"/>
              </a:rPr>
              <a:t>AGRAWAL(20110196), </a:t>
            </a:r>
            <a:r>
              <a:rPr dirty="0" sz="2600">
                <a:solidFill>
                  <a:srgbClr val="134262"/>
                </a:solidFill>
                <a:latin typeface="Liberation Sans Narrow"/>
                <a:cs typeface="Liberation Sans Narrow"/>
              </a:rPr>
              <a:t>IITGN,</a:t>
            </a:r>
            <a:r>
              <a:rPr dirty="0" sz="2600" spc="260">
                <a:solidFill>
                  <a:srgbClr val="134262"/>
                </a:solidFill>
                <a:latin typeface="Liberation Sans Narrow"/>
                <a:cs typeface="Liberation Sans Narrow"/>
              </a:rPr>
              <a:t> </a:t>
            </a:r>
            <a:r>
              <a:rPr dirty="0" sz="2600">
                <a:solidFill>
                  <a:srgbClr val="134262"/>
                </a:solidFill>
                <a:latin typeface="Liberation Sans Narrow"/>
                <a:cs typeface="Liberation Sans Narrow"/>
              </a:rPr>
              <a:t>MATERIAL</a:t>
            </a:r>
            <a:r>
              <a:rPr dirty="0" sz="2600" spc="265">
                <a:solidFill>
                  <a:srgbClr val="134262"/>
                </a:solidFill>
                <a:latin typeface="Liberation Sans Narrow"/>
                <a:cs typeface="Liberation Sans Narrow"/>
              </a:rPr>
              <a:t> </a:t>
            </a:r>
            <a:r>
              <a:rPr dirty="0" sz="2600" spc="50">
                <a:solidFill>
                  <a:srgbClr val="134262"/>
                </a:solidFill>
                <a:latin typeface="Liberation Sans Narrow"/>
                <a:cs typeface="Liberation Sans Narrow"/>
              </a:rPr>
              <a:t>ENGINEERING</a:t>
            </a:r>
            <a:endParaRPr sz="2600">
              <a:latin typeface="Liberation Sans Narrow"/>
              <a:cs typeface="Liberation Sans Narrow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446531" y="454151"/>
            <a:ext cx="11299190" cy="97790"/>
            <a:chOff x="446531" y="454151"/>
            <a:chExt cx="11299190" cy="97790"/>
          </a:xfrm>
        </p:grpSpPr>
        <p:sp>
          <p:nvSpPr>
            <p:cNvPr id="6" name="object 6" descr=""/>
            <p:cNvSpPr/>
            <p:nvPr/>
          </p:nvSpPr>
          <p:spPr>
            <a:xfrm>
              <a:off x="446531" y="457199"/>
              <a:ext cx="3703320" cy="94615"/>
            </a:xfrm>
            <a:custGeom>
              <a:avLst/>
              <a:gdLst/>
              <a:ahLst/>
              <a:cxnLst/>
              <a:rect l="l" t="t" r="r" b="b"/>
              <a:pathLst>
                <a:path w="3703320" h="94615">
                  <a:moveTo>
                    <a:pt x="3703320" y="0"/>
                  </a:moveTo>
                  <a:lnTo>
                    <a:pt x="0" y="0"/>
                  </a:lnTo>
                  <a:lnTo>
                    <a:pt x="0" y="94487"/>
                  </a:lnTo>
                  <a:lnTo>
                    <a:pt x="3703320" y="94487"/>
                  </a:lnTo>
                  <a:lnTo>
                    <a:pt x="3703320" y="0"/>
                  </a:lnTo>
                  <a:close/>
                </a:path>
              </a:pathLst>
            </a:custGeom>
            <a:solidFill>
              <a:srgbClr val="4652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241291" y="457199"/>
              <a:ext cx="3703320" cy="91440"/>
            </a:xfrm>
            <a:custGeom>
              <a:avLst/>
              <a:gdLst/>
              <a:ahLst/>
              <a:cxnLst/>
              <a:rect l="l" t="t" r="r" b="b"/>
              <a:pathLst>
                <a:path w="3703320" h="91440">
                  <a:moveTo>
                    <a:pt x="3703319" y="0"/>
                  </a:moveTo>
                  <a:lnTo>
                    <a:pt x="0" y="0"/>
                  </a:lnTo>
                  <a:lnTo>
                    <a:pt x="0" y="91439"/>
                  </a:lnTo>
                  <a:lnTo>
                    <a:pt x="3703319" y="91439"/>
                  </a:lnTo>
                  <a:lnTo>
                    <a:pt x="3703319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8042148" y="454151"/>
              <a:ext cx="3703320" cy="97790"/>
            </a:xfrm>
            <a:custGeom>
              <a:avLst/>
              <a:gdLst/>
              <a:ahLst/>
              <a:cxnLst/>
              <a:rect l="l" t="t" r="r" b="b"/>
              <a:pathLst>
                <a:path w="3703320" h="97790">
                  <a:moveTo>
                    <a:pt x="3703320" y="0"/>
                  </a:moveTo>
                  <a:lnTo>
                    <a:pt x="0" y="0"/>
                  </a:lnTo>
                  <a:lnTo>
                    <a:pt x="0" y="97536"/>
                  </a:lnTo>
                  <a:lnTo>
                    <a:pt x="3703320" y="97536"/>
                  </a:lnTo>
                  <a:lnTo>
                    <a:pt x="3703320" y="0"/>
                  </a:lnTo>
                  <a:close/>
                </a:path>
              </a:pathLst>
            </a:custGeom>
            <a:solidFill>
              <a:srgbClr val="959FA7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44611" y="1789176"/>
            <a:ext cx="4110228" cy="3845052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99559" y="1789176"/>
            <a:ext cx="3697223" cy="3845052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160" y="1789176"/>
            <a:ext cx="3697223" cy="384505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54812" y="507618"/>
            <a:ext cx="1772285" cy="4064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20"/>
              <a:t>PCB</a:t>
            </a:r>
            <a:r>
              <a:rPr dirty="0" spc="60"/>
              <a:t> </a:t>
            </a:r>
            <a:r>
              <a:rPr dirty="0" spc="75"/>
              <a:t>DESIGN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593725">
              <a:lnSpc>
                <a:spcPct val="100000"/>
              </a:lnSpc>
              <a:spcBef>
                <a:spcPts val="95"/>
              </a:spcBef>
            </a:pPr>
            <a:r>
              <a:rPr dirty="0"/>
              <a:t>ACTUAL</a:t>
            </a:r>
            <a:r>
              <a:rPr dirty="0" spc="204"/>
              <a:t> </a:t>
            </a:r>
            <a:r>
              <a:rPr dirty="0" spc="75"/>
              <a:t>DESIGN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2063" y="1667255"/>
            <a:ext cx="2929128" cy="448818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60876" y="1613916"/>
            <a:ext cx="3680460" cy="454152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251915" y="6269532"/>
            <a:ext cx="7073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latin typeface="Liberation Sans Narrow"/>
                <a:cs typeface="Liberation Sans Narrow"/>
              </a:rPr>
              <a:t>STEP-</a:t>
            </a:r>
            <a:r>
              <a:rPr dirty="0" sz="1800" spc="170">
                <a:latin typeface="Liberation Sans Narrow"/>
                <a:cs typeface="Liberation Sans Narrow"/>
              </a:rPr>
              <a:t>1</a:t>
            </a:r>
            <a:endParaRPr sz="1800">
              <a:latin typeface="Liberation Sans Narrow"/>
              <a:cs typeface="Liberation Sans Narrow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444109" y="6269532"/>
            <a:ext cx="7067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latin typeface="Liberation Sans Narrow"/>
                <a:cs typeface="Liberation Sans Narrow"/>
              </a:rPr>
              <a:t>STEP-</a:t>
            </a:r>
            <a:r>
              <a:rPr dirty="0" sz="1800" spc="170">
                <a:latin typeface="Liberation Sans Narrow"/>
                <a:cs typeface="Liberation Sans Narrow"/>
              </a:rPr>
              <a:t>2</a:t>
            </a:r>
            <a:endParaRPr sz="1800">
              <a:latin typeface="Liberation Sans Narrow"/>
              <a:cs typeface="Liberation Sans Narrow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61019" y="1667255"/>
            <a:ext cx="3518915" cy="4511040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9494901" y="6269532"/>
            <a:ext cx="7073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latin typeface="Liberation Sans Narrow"/>
                <a:cs typeface="Liberation Sans Narrow"/>
              </a:rPr>
              <a:t>STEP-</a:t>
            </a:r>
            <a:r>
              <a:rPr dirty="0" sz="1800" spc="170">
                <a:latin typeface="Liberation Sans Narrow"/>
                <a:cs typeface="Liberation Sans Narrow"/>
              </a:rPr>
              <a:t>3</a:t>
            </a:r>
            <a:endParaRPr sz="18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2855" y="1307591"/>
            <a:ext cx="4861560" cy="497586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0" y="1307591"/>
            <a:ext cx="5343144" cy="497586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2497963" y="6409435"/>
            <a:ext cx="7067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latin typeface="Liberation Sans Narrow"/>
                <a:cs typeface="Liberation Sans Narrow"/>
              </a:rPr>
              <a:t>STEP-</a:t>
            </a:r>
            <a:r>
              <a:rPr dirty="0" sz="1800" spc="170">
                <a:latin typeface="Liberation Sans Narrow"/>
                <a:cs typeface="Liberation Sans Narrow"/>
              </a:rPr>
              <a:t>4</a:t>
            </a:r>
            <a:endParaRPr sz="1800">
              <a:latin typeface="Liberation Sans Narrow"/>
              <a:cs typeface="Liberation Sans Narrow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544306" y="6396939"/>
            <a:ext cx="70675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latin typeface="Liberation Sans Narrow"/>
                <a:cs typeface="Liberation Sans Narrow"/>
              </a:rPr>
              <a:t>STEP-</a:t>
            </a:r>
            <a:r>
              <a:rPr dirty="0" sz="1800" spc="180">
                <a:latin typeface="Liberation Sans Narrow"/>
                <a:cs typeface="Liberation Sans Narrow"/>
              </a:rPr>
              <a:t>5</a:t>
            </a:r>
            <a:endParaRPr sz="18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2836" y="1395983"/>
            <a:ext cx="5402580" cy="511911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67500" y="1395983"/>
            <a:ext cx="4658867" cy="511911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2627" y="931163"/>
            <a:ext cx="4227576" cy="538886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89803" y="893063"/>
            <a:ext cx="6283452" cy="539038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46531" y="457200"/>
            <a:ext cx="3703320" cy="94615"/>
          </a:xfrm>
          <a:custGeom>
            <a:avLst/>
            <a:gdLst/>
            <a:ahLst/>
            <a:cxnLst/>
            <a:rect l="l" t="t" r="r" b="b"/>
            <a:pathLst>
              <a:path w="3703320" h="94615">
                <a:moveTo>
                  <a:pt x="3703320" y="0"/>
                </a:moveTo>
                <a:lnTo>
                  <a:pt x="0" y="0"/>
                </a:lnTo>
                <a:lnTo>
                  <a:pt x="0" y="94487"/>
                </a:lnTo>
                <a:lnTo>
                  <a:pt x="3703320" y="94487"/>
                </a:lnTo>
                <a:lnTo>
                  <a:pt x="3703320" y="0"/>
                </a:lnTo>
                <a:close/>
              </a:path>
            </a:pathLst>
          </a:custGeom>
          <a:solidFill>
            <a:srgbClr val="4652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8042147" y="454151"/>
            <a:ext cx="3703320" cy="97790"/>
          </a:xfrm>
          <a:custGeom>
            <a:avLst/>
            <a:gdLst/>
            <a:ahLst/>
            <a:cxnLst/>
            <a:rect l="l" t="t" r="r" b="b"/>
            <a:pathLst>
              <a:path w="3703320" h="97790">
                <a:moveTo>
                  <a:pt x="3703320" y="0"/>
                </a:moveTo>
                <a:lnTo>
                  <a:pt x="0" y="0"/>
                </a:lnTo>
                <a:lnTo>
                  <a:pt x="0" y="97536"/>
                </a:lnTo>
                <a:lnTo>
                  <a:pt x="3703320" y="97536"/>
                </a:lnTo>
                <a:lnTo>
                  <a:pt x="3703320" y="0"/>
                </a:lnTo>
                <a:close/>
              </a:path>
            </a:pathLst>
          </a:custGeom>
          <a:solidFill>
            <a:srgbClr val="959F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4241291" y="457200"/>
            <a:ext cx="3703320" cy="91440"/>
          </a:xfrm>
          <a:custGeom>
            <a:avLst/>
            <a:gdLst/>
            <a:ahLst/>
            <a:cxnLst/>
            <a:rect l="l" t="t" r="r" b="b"/>
            <a:pathLst>
              <a:path w="3703320" h="91440">
                <a:moveTo>
                  <a:pt x="3703319" y="0"/>
                </a:moveTo>
                <a:lnTo>
                  <a:pt x="0" y="0"/>
                </a:lnTo>
                <a:lnTo>
                  <a:pt x="0" y="91439"/>
                </a:lnTo>
                <a:lnTo>
                  <a:pt x="3703319" y="91439"/>
                </a:lnTo>
                <a:lnTo>
                  <a:pt x="3703319" y="0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90"/>
              <a:t>WORKING</a:t>
            </a:r>
            <a:r>
              <a:rPr dirty="0" spc="95"/>
              <a:t> </a:t>
            </a:r>
            <a:r>
              <a:rPr dirty="0" spc="100"/>
              <a:t>MODEL</a:t>
            </a: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1395" y="1022603"/>
            <a:ext cx="11180064" cy="583539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46531" y="457200"/>
            <a:ext cx="3703320" cy="94615"/>
          </a:xfrm>
          <a:custGeom>
            <a:avLst/>
            <a:gdLst/>
            <a:ahLst/>
            <a:cxnLst/>
            <a:rect l="l" t="t" r="r" b="b"/>
            <a:pathLst>
              <a:path w="3703320" h="94615">
                <a:moveTo>
                  <a:pt x="3703320" y="0"/>
                </a:moveTo>
                <a:lnTo>
                  <a:pt x="0" y="0"/>
                </a:lnTo>
                <a:lnTo>
                  <a:pt x="0" y="94487"/>
                </a:lnTo>
                <a:lnTo>
                  <a:pt x="3703320" y="94487"/>
                </a:lnTo>
                <a:lnTo>
                  <a:pt x="3703320" y="0"/>
                </a:lnTo>
                <a:close/>
              </a:path>
            </a:pathLst>
          </a:custGeom>
          <a:solidFill>
            <a:srgbClr val="4652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8042147" y="454151"/>
            <a:ext cx="3703320" cy="97790"/>
          </a:xfrm>
          <a:custGeom>
            <a:avLst/>
            <a:gdLst/>
            <a:ahLst/>
            <a:cxnLst/>
            <a:rect l="l" t="t" r="r" b="b"/>
            <a:pathLst>
              <a:path w="3703320" h="97790">
                <a:moveTo>
                  <a:pt x="3703320" y="0"/>
                </a:moveTo>
                <a:lnTo>
                  <a:pt x="0" y="0"/>
                </a:lnTo>
                <a:lnTo>
                  <a:pt x="0" y="97536"/>
                </a:lnTo>
                <a:lnTo>
                  <a:pt x="3703320" y="97536"/>
                </a:lnTo>
                <a:lnTo>
                  <a:pt x="3703320" y="0"/>
                </a:lnTo>
                <a:close/>
              </a:path>
            </a:pathLst>
          </a:custGeom>
          <a:solidFill>
            <a:srgbClr val="959FA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1031747" y="457200"/>
            <a:ext cx="10650220" cy="6400800"/>
            <a:chOff x="1031747" y="457200"/>
            <a:chExt cx="10650220" cy="6400800"/>
          </a:xfrm>
        </p:grpSpPr>
        <p:sp>
          <p:nvSpPr>
            <p:cNvPr id="5" name="object 5" descr=""/>
            <p:cNvSpPr/>
            <p:nvPr/>
          </p:nvSpPr>
          <p:spPr>
            <a:xfrm>
              <a:off x="4241291" y="457200"/>
              <a:ext cx="3703320" cy="91440"/>
            </a:xfrm>
            <a:custGeom>
              <a:avLst/>
              <a:gdLst/>
              <a:ahLst/>
              <a:cxnLst/>
              <a:rect l="l" t="t" r="r" b="b"/>
              <a:pathLst>
                <a:path w="3703320" h="91440">
                  <a:moveTo>
                    <a:pt x="3703319" y="0"/>
                  </a:moveTo>
                  <a:lnTo>
                    <a:pt x="0" y="0"/>
                  </a:lnTo>
                  <a:lnTo>
                    <a:pt x="0" y="91439"/>
                  </a:lnTo>
                  <a:lnTo>
                    <a:pt x="3703319" y="91439"/>
                  </a:lnTo>
                  <a:lnTo>
                    <a:pt x="3703319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1747" y="550162"/>
              <a:ext cx="10649712" cy="63078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9993" y="1395475"/>
            <a:ext cx="275145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130"/>
              <a:t>PROBLEM</a:t>
            </a:r>
            <a:r>
              <a:rPr dirty="0" sz="2800" spc="110"/>
              <a:t> </a:t>
            </a:r>
            <a:r>
              <a:rPr dirty="0" sz="2800" spc="45"/>
              <a:t>FACED</a:t>
            </a:r>
            <a:endParaRPr sz="2800"/>
          </a:p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18770" indent="-306070">
              <a:lnSpc>
                <a:spcPct val="100000"/>
              </a:lnSpc>
              <a:spcBef>
                <a:spcPts val="105"/>
              </a:spcBef>
              <a:buClr>
                <a:srgbClr val="1CACE3"/>
              </a:buClr>
              <a:buSzPct val="91176"/>
              <a:buFont typeface="DejaVu Sans"/>
              <a:buChar char="◾"/>
              <a:tabLst>
                <a:tab pos="318770" algn="l"/>
              </a:tabLst>
            </a:pPr>
            <a:r>
              <a:rPr dirty="0" spc="70"/>
              <a:t>The</a:t>
            </a:r>
            <a:r>
              <a:rPr dirty="0" spc="30"/>
              <a:t> </a:t>
            </a:r>
            <a:r>
              <a:rPr dirty="0" spc="90"/>
              <a:t>vehicle</a:t>
            </a:r>
            <a:r>
              <a:rPr dirty="0" spc="10"/>
              <a:t> </a:t>
            </a:r>
            <a:r>
              <a:rPr dirty="0" spc="80"/>
              <a:t>is</a:t>
            </a:r>
            <a:r>
              <a:rPr dirty="0" spc="30"/>
              <a:t> </a:t>
            </a:r>
            <a:r>
              <a:rPr dirty="0" spc="120"/>
              <a:t>not</a:t>
            </a:r>
            <a:r>
              <a:rPr dirty="0" spc="55"/>
              <a:t> </a:t>
            </a:r>
            <a:r>
              <a:rPr dirty="0" spc="85"/>
              <a:t>going</a:t>
            </a:r>
            <a:r>
              <a:rPr dirty="0" spc="30"/>
              <a:t> </a:t>
            </a:r>
            <a:r>
              <a:rPr dirty="0" spc="100"/>
              <a:t>inside</a:t>
            </a:r>
            <a:r>
              <a:rPr dirty="0" spc="30"/>
              <a:t> </a:t>
            </a:r>
            <a:r>
              <a:rPr dirty="0" spc="125"/>
              <a:t>the</a:t>
            </a:r>
            <a:r>
              <a:rPr dirty="0" spc="30"/>
              <a:t> </a:t>
            </a:r>
            <a:r>
              <a:rPr dirty="0" spc="70"/>
              <a:t>water.(solved)</a:t>
            </a:r>
          </a:p>
          <a:p>
            <a:pPr marL="318770" indent="-306070">
              <a:lnSpc>
                <a:spcPct val="100000"/>
              </a:lnSpc>
              <a:spcBef>
                <a:spcPts val="1210"/>
              </a:spcBef>
              <a:buClr>
                <a:srgbClr val="1CACE3"/>
              </a:buClr>
              <a:buSzPct val="91176"/>
              <a:buFont typeface="DejaVu Sans"/>
              <a:buChar char="◾"/>
              <a:tabLst>
                <a:tab pos="318770" algn="l"/>
              </a:tabLst>
            </a:pPr>
            <a:r>
              <a:rPr dirty="0" spc="70"/>
              <a:t>The</a:t>
            </a:r>
            <a:r>
              <a:rPr dirty="0" spc="30"/>
              <a:t> </a:t>
            </a:r>
            <a:r>
              <a:rPr dirty="0" spc="100"/>
              <a:t>power</a:t>
            </a:r>
            <a:r>
              <a:rPr dirty="0" spc="45"/>
              <a:t> </a:t>
            </a:r>
            <a:r>
              <a:rPr dirty="0" spc="95"/>
              <a:t>supply</a:t>
            </a:r>
            <a:r>
              <a:rPr dirty="0" spc="30"/>
              <a:t> </a:t>
            </a:r>
            <a:r>
              <a:rPr dirty="0" spc="100"/>
              <a:t>was</a:t>
            </a:r>
            <a:r>
              <a:rPr dirty="0" spc="40"/>
              <a:t> </a:t>
            </a:r>
            <a:r>
              <a:rPr dirty="0" spc="120"/>
              <a:t>not</a:t>
            </a:r>
            <a:r>
              <a:rPr dirty="0" spc="55"/>
              <a:t> </a:t>
            </a:r>
            <a:r>
              <a:rPr dirty="0" spc="80"/>
              <a:t>sufficient.(solved)</a:t>
            </a:r>
          </a:p>
          <a:p>
            <a:pPr marL="318770" indent="-306070">
              <a:lnSpc>
                <a:spcPct val="100000"/>
              </a:lnSpc>
              <a:spcBef>
                <a:spcPts val="1210"/>
              </a:spcBef>
              <a:buClr>
                <a:srgbClr val="1CACE3"/>
              </a:buClr>
              <a:buSzPct val="91176"/>
              <a:buFont typeface="DejaVu Sans"/>
              <a:buChar char="◾"/>
              <a:tabLst>
                <a:tab pos="318770" algn="l"/>
              </a:tabLst>
            </a:pPr>
            <a:r>
              <a:rPr dirty="0" spc="95"/>
              <a:t>After</a:t>
            </a:r>
            <a:r>
              <a:rPr dirty="0" spc="35"/>
              <a:t> </a:t>
            </a:r>
            <a:r>
              <a:rPr dirty="0" spc="130"/>
              <a:t>that</a:t>
            </a:r>
            <a:r>
              <a:rPr dirty="0" spc="35"/>
              <a:t> </a:t>
            </a:r>
            <a:r>
              <a:rPr dirty="0" spc="125"/>
              <a:t>the</a:t>
            </a:r>
            <a:r>
              <a:rPr dirty="0" spc="35"/>
              <a:t> </a:t>
            </a:r>
            <a:r>
              <a:rPr dirty="0" spc="95"/>
              <a:t>propeller</a:t>
            </a:r>
            <a:r>
              <a:rPr dirty="0" spc="50"/>
              <a:t> </a:t>
            </a:r>
            <a:r>
              <a:rPr dirty="0" spc="105"/>
              <a:t>are</a:t>
            </a:r>
            <a:r>
              <a:rPr dirty="0" spc="45"/>
              <a:t> </a:t>
            </a:r>
            <a:r>
              <a:rPr dirty="0" spc="105"/>
              <a:t>breaking</a:t>
            </a:r>
            <a:r>
              <a:rPr dirty="0" spc="35"/>
              <a:t> </a:t>
            </a:r>
            <a:r>
              <a:rPr dirty="0" spc="110"/>
              <a:t>in</a:t>
            </a:r>
            <a:r>
              <a:rPr dirty="0" spc="50"/>
              <a:t> </a:t>
            </a:r>
            <a:r>
              <a:rPr dirty="0" spc="125"/>
              <a:t>the</a:t>
            </a:r>
            <a:r>
              <a:rPr dirty="0" spc="35"/>
              <a:t> </a:t>
            </a:r>
            <a:r>
              <a:rPr dirty="0" spc="70"/>
              <a:t>water.(solved)</a:t>
            </a:r>
          </a:p>
          <a:p>
            <a:pPr marL="318770" indent="-306070">
              <a:lnSpc>
                <a:spcPct val="100000"/>
              </a:lnSpc>
              <a:spcBef>
                <a:spcPts val="1215"/>
              </a:spcBef>
              <a:buClr>
                <a:srgbClr val="1CACE3"/>
              </a:buClr>
              <a:buSzPct val="91176"/>
              <a:buFont typeface="DejaVu Sans"/>
              <a:buChar char="◾"/>
              <a:tabLst>
                <a:tab pos="318770" algn="l"/>
              </a:tabLst>
            </a:pPr>
            <a:r>
              <a:rPr dirty="0" spc="70"/>
              <a:t>The</a:t>
            </a:r>
            <a:r>
              <a:rPr dirty="0" spc="30"/>
              <a:t> </a:t>
            </a:r>
            <a:r>
              <a:rPr dirty="0" spc="105"/>
              <a:t>bldc</a:t>
            </a:r>
            <a:r>
              <a:rPr dirty="0" spc="40"/>
              <a:t> </a:t>
            </a:r>
            <a:r>
              <a:rPr dirty="0" spc="125"/>
              <a:t>motor</a:t>
            </a:r>
            <a:r>
              <a:rPr dirty="0" spc="35"/>
              <a:t> </a:t>
            </a:r>
            <a:r>
              <a:rPr dirty="0" spc="80"/>
              <a:t>is</a:t>
            </a:r>
            <a:r>
              <a:rPr dirty="0" spc="35"/>
              <a:t> </a:t>
            </a:r>
            <a:r>
              <a:rPr dirty="0" spc="120"/>
              <a:t>not</a:t>
            </a:r>
            <a:r>
              <a:rPr dirty="0" spc="50"/>
              <a:t> </a:t>
            </a:r>
            <a:r>
              <a:rPr dirty="0" spc="100"/>
              <a:t>working</a:t>
            </a:r>
            <a:r>
              <a:rPr dirty="0" spc="50"/>
              <a:t> </a:t>
            </a:r>
            <a:r>
              <a:rPr dirty="0" spc="100"/>
              <a:t>continuously</a:t>
            </a:r>
            <a:r>
              <a:rPr dirty="0" spc="10"/>
              <a:t> </a:t>
            </a:r>
            <a:r>
              <a:rPr dirty="0" spc="105"/>
              <a:t>inside</a:t>
            </a:r>
            <a:r>
              <a:rPr dirty="0" spc="25"/>
              <a:t> </a:t>
            </a:r>
            <a:r>
              <a:rPr dirty="0" spc="125"/>
              <a:t>the</a:t>
            </a:r>
            <a:r>
              <a:rPr dirty="0" spc="35"/>
              <a:t> </a:t>
            </a:r>
            <a:r>
              <a:rPr dirty="0" spc="70"/>
              <a:t>water.</a:t>
            </a:r>
          </a:p>
          <a:p>
            <a:pPr marL="318770" indent="-306070">
              <a:lnSpc>
                <a:spcPct val="100000"/>
              </a:lnSpc>
              <a:spcBef>
                <a:spcPts val="1215"/>
              </a:spcBef>
              <a:buClr>
                <a:srgbClr val="1CACE3"/>
              </a:buClr>
              <a:buSzPct val="91176"/>
              <a:buFont typeface="DejaVu Sans"/>
              <a:buChar char="◾"/>
              <a:tabLst>
                <a:tab pos="318770" algn="l"/>
              </a:tabLst>
            </a:pPr>
            <a:r>
              <a:rPr dirty="0" spc="95"/>
              <a:t>After</a:t>
            </a:r>
            <a:r>
              <a:rPr dirty="0" spc="25"/>
              <a:t> </a:t>
            </a:r>
            <a:r>
              <a:rPr dirty="0" spc="110"/>
              <a:t>assembling</a:t>
            </a:r>
            <a:r>
              <a:rPr dirty="0" spc="15"/>
              <a:t> </a:t>
            </a:r>
            <a:r>
              <a:rPr dirty="0" spc="100"/>
              <a:t>we</a:t>
            </a:r>
            <a:r>
              <a:rPr dirty="0" spc="40"/>
              <a:t> </a:t>
            </a:r>
            <a:r>
              <a:rPr dirty="0" spc="95"/>
              <a:t>get</a:t>
            </a:r>
            <a:r>
              <a:rPr dirty="0" spc="50"/>
              <a:t> </a:t>
            </a:r>
            <a:r>
              <a:rPr dirty="0" spc="110"/>
              <a:t>to</a:t>
            </a:r>
            <a:r>
              <a:rPr dirty="0" spc="45"/>
              <a:t> </a:t>
            </a:r>
            <a:r>
              <a:rPr dirty="0" spc="120"/>
              <a:t>know</a:t>
            </a:r>
            <a:r>
              <a:rPr dirty="0" spc="30"/>
              <a:t> </a:t>
            </a:r>
            <a:r>
              <a:rPr dirty="0" spc="130"/>
              <a:t>that</a:t>
            </a:r>
            <a:r>
              <a:rPr dirty="0" spc="30"/>
              <a:t> </a:t>
            </a:r>
            <a:r>
              <a:rPr dirty="0" spc="110"/>
              <a:t>two</a:t>
            </a:r>
            <a:r>
              <a:rPr dirty="0" spc="40"/>
              <a:t> </a:t>
            </a:r>
            <a:r>
              <a:rPr dirty="0"/>
              <a:t>ESC</a:t>
            </a:r>
            <a:r>
              <a:rPr dirty="0" spc="35"/>
              <a:t> </a:t>
            </a:r>
            <a:r>
              <a:rPr dirty="0" spc="130"/>
              <a:t>and</a:t>
            </a:r>
            <a:r>
              <a:rPr dirty="0" spc="30"/>
              <a:t> </a:t>
            </a:r>
            <a:r>
              <a:rPr dirty="0" spc="114"/>
              <a:t>one</a:t>
            </a:r>
            <a:r>
              <a:rPr dirty="0" spc="70"/>
              <a:t> </a:t>
            </a:r>
            <a:r>
              <a:rPr dirty="0" spc="110"/>
              <a:t>bldc</a:t>
            </a:r>
            <a:r>
              <a:rPr dirty="0" spc="20"/>
              <a:t> </a:t>
            </a:r>
            <a:r>
              <a:rPr dirty="0" spc="80"/>
              <a:t>is</a:t>
            </a:r>
            <a:r>
              <a:rPr dirty="0" spc="40"/>
              <a:t> </a:t>
            </a:r>
            <a:r>
              <a:rPr dirty="0" spc="120"/>
              <a:t>not</a:t>
            </a:r>
            <a:r>
              <a:rPr dirty="0" spc="45"/>
              <a:t> </a:t>
            </a:r>
            <a:r>
              <a:rPr dirty="0" spc="75"/>
              <a:t>working.(solved)</a:t>
            </a:r>
          </a:p>
          <a:p>
            <a:pPr marL="318770" indent="-306070">
              <a:lnSpc>
                <a:spcPct val="100000"/>
              </a:lnSpc>
              <a:spcBef>
                <a:spcPts val="1210"/>
              </a:spcBef>
              <a:buClr>
                <a:srgbClr val="1CACE3"/>
              </a:buClr>
              <a:buSzPct val="91176"/>
              <a:buFont typeface="DejaVu Sans"/>
              <a:buChar char="◾"/>
              <a:tabLst>
                <a:tab pos="318770" algn="l"/>
              </a:tabLst>
            </a:pPr>
            <a:r>
              <a:rPr dirty="0" spc="95"/>
              <a:t>Assembling</a:t>
            </a:r>
            <a:r>
              <a:rPr dirty="0" spc="10"/>
              <a:t> </a:t>
            </a:r>
            <a:r>
              <a:rPr dirty="0" spc="65"/>
              <a:t>(solved)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5594" rIns="0" bIns="0" rtlCol="0" vert="horz">
            <a:spAutoFit/>
          </a:bodyPr>
          <a:lstStyle/>
          <a:p>
            <a:pPr marL="593725">
              <a:lnSpc>
                <a:spcPct val="100000"/>
              </a:lnSpc>
              <a:spcBef>
                <a:spcPts val="95"/>
              </a:spcBef>
            </a:pPr>
            <a:r>
              <a:rPr dirty="0" sz="2800"/>
              <a:t>VECTOR</a:t>
            </a:r>
            <a:r>
              <a:rPr dirty="0" sz="2800" spc="235"/>
              <a:t> </a:t>
            </a:r>
            <a:r>
              <a:rPr dirty="0" sz="2800"/>
              <a:t>ANALYSIS</a:t>
            </a:r>
            <a:r>
              <a:rPr dirty="0" sz="2800" spc="240"/>
              <a:t> </a:t>
            </a:r>
            <a:r>
              <a:rPr dirty="0" sz="2800" spc="60"/>
              <a:t>OF</a:t>
            </a:r>
            <a:r>
              <a:rPr dirty="0" sz="2800" spc="229"/>
              <a:t> </a:t>
            </a:r>
            <a:r>
              <a:rPr dirty="0" sz="2800" spc="65"/>
              <a:t>THRUSTERS</a:t>
            </a:r>
            <a:endParaRPr sz="28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8636" y="1589532"/>
            <a:ext cx="9808464" cy="500938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593725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CALCULATIONS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0644" y="1142998"/>
            <a:ext cx="4785359" cy="5641846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41847" y="987550"/>
            <a:ext cx="5404104" cy="579729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46531" y="457200"/>
            <a:ext cx="3703320" cy="94615"/>
          </a:xfrm>
          <a:custGeom>
            <a:avLst/>
            <a:gdLst/>
            <a:ahLst/>
            <a:cxnLst/>
            <a:rect l="l" t="t" r="r" b="b"/>
            <a:pathLst>
              <a:path w="3703320" h="94615">
                <a:moveTo>
                  <a:pt x="3703320" y="0"/>
                </a:moveTo>
                <a:lnTo>
                  <a:pt x="0" y="0"/>
                </a:lnTo>
                <a:lnTo>
                  <a:pt x="0" y="94487"/>
                </a:lnTo>
                <a:lnTo>
                  <a:pt x="3703320" y="94487"/>
                </a:lnTo>
                <a:lnTo>
                  <a:pt x="3703320" y="0"/>
                </a:lnTo>
                <a:close/>
              </a:path>
            </a:pathLst>
          </a:custGeom>
          <a:solidFill>
            <a:srgbClr val="4652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8042147" y="454151"/>
            <a:ext cx="3703320" cy="97790"/>
          </a:xfrm>
          <a:custGeom>
            <a:avLst/>
            <a:gdLst/>
            <a:ahLst/>
            <a:cxnLst/>
            <a:rect l="l" t="t" r="r" b="b"/>
            <a:pathLst>
              <a:path w="3703320" h="97790">
                <a:moveTo>
                  <a:pt x="3703320" y="0"/>
                </a:moveTo>
                <a:lnTo>
                  <a:pt x="0" y="0"/>
                </a:lnTo>
                <a:lnTo>
                  <a:pt x="0" y="97536"/>
                </a:lnTo>
                <a:lnTo>
                  <a:pt x="3703320" y="97536"/>
                </a:lnTo>
                <a:lnTo>
                  <a:pt x="3703320" y="0"/>
                </a:lnTo>
                <a:close/>
              </a:path>
            </a:pathLst>
          </a:custGeom>
          <a:solidFill>
            <a:srgbClr val="959FA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object 5" descr=""/>
            <p:cNvSpPr/>
            <p:nvPr/>
          </p:nvSpPr>
          <p:spPr>
            <a:xfrm>
              <a:off x="4241291" y="457200"/>
              <a:ext cx="3703320" cy="91440"/>
            </a:xfrm>
            <a:custGeom>
              <a:avLst/>
              <a:gdLst/>
              <a:ahLst/>
              <a:cxnLst/>
              <a:rect l="l" t="t" r="r" b="b"/>
              <a:pathLst>
                <a:path w="3703320" h="91440">
                  <a:moveTo>
                    <a:pt x="3703319" y="0"/>
                  </a:moveTo>
                  <a:lnTo>
                    <a:pt x="0" y="0"/>
                  </a:lnTo>
                  <a:lnTo>
                    <a:pt x="0" y="91439"/>
                  </a:lnTo>
                  <a:lnTo>
                    <a:pt x="3703319" y="91439"/>
                  </a:lnTo>
                  <a:lnTo>
                    <a:pt x="3703319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0623" y="579118"/>
              <a:ext cx="11348466" cy="61744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48988" y="2607055"/>
            <a:ext cx="3493770" cy="8483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150"/>
              <a:t>THANK</a:t>
            </a:r>
            <a:r>
              <a:rPr dirty="0" sz="5400" spc="114"/>
              <a:t> </a:t>
            </a:r>
            <a:r>
              <a:rPr dirty="0" sz="5400" spc="-25"/>
              <a:t>YOU</a:t>
            </a:r>
            <a:endParaRPr sz="5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9993" y="1208023"/>
            <a:ext cx="342646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110"/>
              <a:t>INTRODUCTION</a:t>
            </a:r>
            <a:endParaRPr sz="40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65035" y="1298447"/>
            <a:ext cx="5152644" cy="5081016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59993" y="2404999"/>
            <a:ext cx="5868670" cy="2769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 spc="100">
                <a:latin typeface="Liberation Sans Narrow"/>
                <a:cs typeface="Liberation Sans Narrow"/>
              </a:rPr>
              <a:t>Remotely</a:t>
            </a:r>
            <a:r>
              <a:rPr dirty="0" sz="2000" spc="40">
                <a:latin typeface="Liberation Sans Narrow"/>
                <a:cs typeface="Liberation Sans Narrow"/>
              </a:rPr>
              <a:t> </a:t>
            </a:r>
            <a:r>
              <a:rPr dirty="0" sz="2000" spc="110">
                <a:latin typeface="Liberation Sans Narrow"/>
                <a:cs typeface="Liberation Sans Narrow"/>
              </a:rPr>
              <a:t>Operated</a:t>
            </a:r>
            <a:r>
              <a:rPr dirty="0" sz="2000" spc="60">
                <a:latin typeface="Liberation Sans Narrow"/>
                <a:cs typeface="Liberation Sans Narrow"/>
              </a:rPr>
              <a:t> </a:t>
            </a:r>
            <a:r>
              <a:rPr dirty="0" sz="2000" spc="85">
                <a:latin typeface="Liberation Sans Narrow"/>
                <a:cs typeface="Liberation Sans Narrow"/>
              </a:rPr>
              <a:t>Vehicles</a:t>
            </a:r>
            <a:r>
              <a:rPr dirty="0" sz="2000" spc="60">
                <a:latin typeface="Liberation Sans Narrow"/>
                <a:cs typeface="Liberation Sans Narrow"/>
              </a:rPr>
              <a:t> </a:t>
            </a:r>
            <a:r>
              <a:rPr dirty="0" sz="2000">
                <a:latin typeface="Liberation Sans Narrow"/>
                <a:cs typeface="Liberation Sans Narrow"/>
              </a:rPr>
              <a:t>(ROVs)</a:t>
            </a:r>
            <a:r>
              <a:rPr dirty="0" sz="2000" spc="55">
                <a:latin typeface="Liberation Sans Narrow"/>
                <a:cs typeface="Liberation Sans Narrow"/>
              </a:rPr>
              <a:t> </a:t>
            </a:r>
            <a:r>
              <a:rPr dirty="0" sz="2000" spc="125">
                <a:latin typeface="Liberation Sans Narrow"/>
                <a:cs typeface="Liberation Sans Narrow"/>
              </a:rPr>
              <a:t>are</a:t>
            </a:r>
            <a:r>
              <a:rPr dirty="0" sz="2000" spc="60">
                <a:latin typeface="Liberation Sans Narrow"/>
                <a:cs typeface="Liberation Sans Narrow"/>
              </a:rPr>
              <a:t> </a:t>
            </a:r>
            <a:r>
              <a:rPr dirty="0" sz="2000" spc="120">
                <a:latin typeface="Liberation Sans Narrow"/>
                <a:cs typeface="Liberation Sans Narrow"/>
              </a:rPr>
              <a:t>advanced </a:t>
            </a:r>
            <a:r>
              <a:rPr dirty="0" sz="2000" spc="114">
                <a:latin typeface="Liberation Sans Narrow"/>
                <a:cs typeface="Liberation Sans Narrow"/>
              </a:rPr>
              <a:t>robotic</a:t>
            </a:r>
            <a:r>
              <a:rPr dirty="0" sz="2000" spc="50">
                <a:latin typeface="Liberation Sans Narrow"/>
                <a:cs typeface="Liberation Sans Narrow"/>
              </a:rPr>
              <a:t> </a:t>
            </a:r>
            <a:r>
              <a:rPr dirty="0" sz="2000" spc="140">
                <a:latin typeface="Liberation Sans Narrow"/>
                <a:cs typeface="Liberation Sans Narrow"/>
              </a:rPr>
              <a:t>machines</a:t>
            </a:r>
            <a:r>
              <a:rPr dirty="0" sz="2000" spc="50">
                <a:latin typeface="Liberation Sans Narrow"/>
                <a:cs typeface="Liberation Sans Narrow"/>
              </a:rPr>
              <a:t> </a:t>
            </a:r>
            <a:r>
              <a:rPr dirty="0" sz="2000" spc="135">
                <a:latin typeface="Liberation Sans Narrow"/>
                <a:cs typeface="Liberation Sans Narrow"/>
              </a:rPr>
              <a:t>used</a:t>
            </a:r>
            <a:r>
              <a:rPr dirty="0" sz="2000" spc="45">
                <a:latin typeface="Liberation Sans Narrow"/>
                <a:cs typeface="Liberation Sans Narrow"/>
              </a:rPr>
              <a:t> </a:t>
            </a:r>
            <a:r>
              <a:rPr dirty="0" sz="2000" spc="110">
                <a:latin typeface="Liberation Sans Narrow"/>
                <a:cs typeface="Liberation Sans Narrow"/>
              </a:rPr>
              <a:t>for</a:t>
            </a:r>
            <a:r>
              <a:rPr dirty="0" sz="2000" spc="65">
                <a:latin typeface="Liberation Sans Narrow"/>
                <a:cs typeface="Liberation Sans Narrow"/>
              </a:rPr>
              <a:t> </a:t>
            </a:r>
            <a:r>
              <a:rPr dirty="0" sz="2000" spc="95">
                <a:latin typeface="Liberation Sans Narrow"/>
                <a:cs typeface="Liberation Sans Narrow"/>
              </a:rPr>
              <a:t>exploring</a:t>
            </a:r>
            <a:r>
              <a:rPr dirty="0" sz="2000" spc="55">
                <a:latin typeface="Liberation Sans Narrow"/>
                <a:cs typeface="Liberation Sans Narrow"/>
              </a:rPr>
              <a:t> </a:t>
            </a:r>
            <a:r>
              <a:rPr dirty="0" sz="2000" spc="150">
                <a:latin typeface="Liberation Sans Narrow"/>
                <a:cs typeface="Liberation Sans Narrow"/>
              </a:rPr>
              <a:t>and</a:t>
            </a:r>
            <a:r>
              <a:rPr dirty="0" sz="2000" spc="65">
                <a:latin typeface="Liberation Sans Narrow"/>
                <a:cs typeface="Liberation Sans Narrow"/>
              </a:rPr>
              <a:t> </a:t>
            </a:r>
            <a:r>
              <a:rPr dirty="0" sz="2000" spc="120">
                <a:latin typeface="Liberation Sans Narrow"/>
                <a:cs typeface="Liberation Sans Narrow"/>
              </a:rPr>
              <a:t>working</a:t>
            </a:r>
            <a:r>
              <a:rPr dirty="0" sz="2000" spc="40">
                <a:latin typeface="Liberation Sans Narrow"/>
                <a:cs typeface="Liberation Sans Narrow"/>
              </a:rPr>
              <a:t> </a:t>
            </a:r>
            <a:r>
              <a:rPr dirty="0" sz="2000" spc="130">
                <a:latin typeface="Liberation Sans Narrow"/>
                <a:cs typeface="Liberation Sans Narrow"/>
              </a:rPr>
              <a:t>in</a:t>
            </a:r>
            <a:r>
              <a:rPr dirty="0" sz="2000" spc="60">
                <a:latin typeface="Liberation Sans Narrow"/>
                <a:cs typeface="Liberation Sans Narrow"/>
              </a:rPr>
              <a:t> </a:t>
            </a:r>
            <a:r>
              <a:rPr dirty="0" sz="2000" spc="125">
                <a:latin typeface="Liberation Sans Narrow"/>
                <a:cs typeface="Liberation Sans Narrow"/>
              </a:rPr>
              <a:t>the </a:t>
            </a:r>
            <a:r>
              <a:rPr dirty="0" sz="2000" spc="140">
                <a:latin typeface="Liberation Sans Narrow"/>
                <a:cs typeface="Liberation Sans Narrow"/>
              </a:rPr>
              <a:t>depths</a:t>
            </a:r>
            <a:r>
              <a:rPr dirty="0" sz="2000" spc="25">
                <a:latin typeface="Liberation Sans Narrow"/>
                <a:cs typeface="Liberation Sans Narrow"/>
              </a:rPr>
              <a:t> </a:t>
            </a:r>
            <a:r>
              <a:rPr dirty="0" sz="2000" spc="135">
                <a:latin typeface="Liberation Sans Narrow"/>
                <a:cs typeface="Liberation Sans Narrow"/>
              </a:rPr>
              <a:t>of</a:t>
            </a:r>
            <a:r>
              <a:rPr dirty="0" sz="2000" spc="45">
                <a:latin typeface="Liberation Sans Narrow"/>
                <a:cs typeface="Liberation Sans Narrow"/>
              </a:rPr>
              <a:t> </a:t>
            </a:r>
            <a:r>
              <a:rPr dirty="0" sz="2000" spc="130">
                <a:latin typeface="Liberation Sans Narrow"/>
                <a:cs typeface="Liberation Sans Narrow"/>
              </a:rPr>
              <a:t>our</a:t>
            </a:r>
            <a:r>
              <a:rPr dirty="0" sz="2000" spc="55">
                <a:latin typeface="Liberation Sans Narrow"/>
                <a:cs typeface="Liberation Sans Narrow"/>
              </a:rPr>
              <a:t> </a:t>
            </a:r>
            <a:r>
              <a:rPr dirty="0" sz="2000" spc="110">
                <a:latin typeface="Liberation Sans Narrow"/>
                <a:cs typeface="Liberation Sans Narrow"/>
              </a:rPr>
              <a:t>oceans</a:t>
            </a:r>
            <a:endParaRPr sz="2000">
              <a:latin typeface="Liberation Sans Narrow"/>
              <a:cs typeface="Liberation Sans Narrow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2000">
              <a:latin typeface="Liberation Sans Narrow"/>
              <a:cs typeface="Liberation Sans Narrow"/>
            </a:endParaRPr>
          </a:p>
          <a:p>
            <a:pPr marL="12700">
              <a:lnSpc>
                <a:spcPct val="100000"/>
              </a:lnSpc>
            </a:pPr>
            <a:r>
              <a:rPr dirty="0" sz="2000" spc="120">
                <a:latin typeface="Liberation Sans Narrow"/>
                <a:cs typeface="Liberation Sans Narrow"/>
              </a:rPr>
              <a:t>Underwater</a:t>
            </a:r>
            <a:r>
              <a:rPr dirty="0" sz="2000" spc="50">
                <a:latin typeface="Liberation Sans Narrow"/>
                <a:cs typeface="Liberation Sans Narrow"/>
              </a:rPr>
              <a:t> </a:t>
            </a:r>
            <a:r>
              <a:rPr dirty="0" sz="2000" spc="100">
                <a:latin typeface="Liberation Sans Narrow"/>
                <a:cs typeface="Liberation Sans Narrow"/>
              </a:rPr>
              <a:t>vehicle</a:t>
            </a:r>
            <a:r>
              <a:rPr dirty="0" sz="2000" spc="55">
                <a:latin typeface="Liberation Sans Narrow"/>
                <a:cs typeface="Liberation Sans Narrow"/>
              </a:rPr>
              <a:t> </a:t>
            </a:r>
            <a:r>
              <a:rPr dirty="0" sz="2000" spc="85">
                <a:latin typeface="Liberation Sans Narrow"/>
                <a:cs typeface="Liberation Sans Narrow"/>
              </a:rPr>
              <a:t>plays</a:t>
            </a:r>
            <a:r>
              <a:rPr dirty="0" sz="2000" spc="70">
                <a:latin typeface="Liberation Sans Narrow"/>
                <a:cs typeface="Liberation Sans Narrow"/>
              </a:rPr>
              <a:t> </a:t>
            </a:r>
            <a:r>
              <a:rPr dirty="0" sz="2000" spc="110">
                <a:latin typeface="Liberation Sans Narrow"/>
                <a:cs typeface="Liberation Sans Narrow"/>
              </a:rPr>
              <a:t>crucial</a:t>
            </a:r>
            <a:r>
              <a:rPr dirty="0" sz="2000" spc="75">
                <a:latin typeface="Liberation Sans Narrow"/>
                <a:cs typeface="Liberation Sans Narrow"/>
              </a:rPr>
              <a:t> </a:t>
            </a:r>
            <a:r>
              <a:rPr dirty="0" sz="2000" spc="105">
                <a:latin typeface="Liberation Sans Narrow"/>
                <a:cs typeface="Liberation Sans Narrow"/>
              </a:rPr>
              <a:t>role</a:t>
            </a:r>
            <a:r>
              <a:rPr dirty="0" sz="2000" spc="65">
                <a:latin typeface="Liberation Sans Narrow"/>
                <a:cs typeface="Liberation Sans Narrow"/>
              </a:rPr>
              <a:t> </a:t>
            </a:r>
            <a:r>
              <a:rPr dirty="0" sz="2000" spc="75">
                <a:latin typeface="Liberation Sans Narrow"/>
                <a:cs typeface="Liberation Sans Narrow"/>
              </a:rPr>
              <a:t>in,</a:t>
            </a:r>
            <a:endParaRPr sz="2000">
              <a:latin typeface="Liberation Sans Narrow"/>
              <a:cs typeface="Liberation Sans Narrow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"/>
              <a:tabLst>
                <a:tab pos="354965" algn="l"/>
              </a:tabLst>
            </a:pPr>
            <a:r>
              <a:rPr dirty="0" sz="2000" spc="100">
                <a:latin typeface="Liberation Sans Narrow"/>
                <a:cs typeface="Liberation Sans Narrow"/>
              </a:rPr>
              <a:t>Ocean</a:t>
            </a:r>
            <a:r>
              <a:rPr dirty="0" sz="2000" spc="65">
                <a:latin typeface="Liberation Sans Narrow"/>
                <a:cs typeface="Liberation Sans Narrow"/>
              </a:rPr>
              <a:t> </a:t>
            </a:r>
            <a:r>
              <a:rPr dirty="0" sz="2000" spc="100">
                <a:latin typeface="Liberation Sans Narrow"/>
                <a:cs typeface="Liberation Sans Narrow"/>
              </a:rPr>
              <a:t>exploration</a:t>
            </a:r>
            <a:endParaRPr sz="2000">
              <a:latin typeface="Liberation Sans Narrow"/>
              <a:cs typeface="Liberation Sans Narrow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"/>
              <a:tabLst>
                <a:tab pos="354965" algn="l"/>
              </a:tabLst>
            </a:pPr>
            <a:r>
              <a:rPr dirty="0" sz="2000" spc="140">
                <a:latin typeface="Liberation Sans Narrow"/>
                <a:cs typeface="Liberation Sans Narrow"/>
              </a:rPr>
              <a:t>Marine</a:t>
            </a:r>
            <a:r>
              <a:rPr dirty="0" sz="2000" spc="65">
                <a:latin typeface="Liberation Sans Narrow"/>
                <a:cs typeface="Liberation Sans Narrow"/>
              </a:rPr>
              <a:t> </a:t>
            </a:r>
            <a:r>
              <a:rPr dirty="0" sz="2000" spc="105">
                <a:latin typeface="Liberation Sans Narrow"/>
                <a:cs typeface="Liberation Sans Narrow"/>
              </a:rPr>
              <a:t>Science</a:t>
            </a:r>
            <a:r>
              <a:rPr dirty="0" sz="2000" spc="70">
                <a:latin typeface="Liberation Sans Narrow"/>
                <a:cs typeface="Liberation Sans Narrow"/>
              </a:rPr>
              <a:t> </a:t>
            </a:r>
            <a:r>
              <a:rPr dirty="0" sz="2000" spc="150">
                <a:latin typeface="Liberation Sans Narrow"/>
                <a:cs typeface="Liberation Sans Narrow"/>
              </a:rPr>
              <a:t>and</a:t>
            </a:r>
            <a:r>
              <a:rPr dirty="0" sz="2000" spc="75">
                <a:latin typeface="Liberation Sans Narrow"/>
                <a:cs typeface="Liberation Sans Narrow"/>
              </a:rPr>
              <a:t> </a:t>
            </a:r>
            <a:r>
              <a:rPr dirty="0" sz="2000" spc="90">
                <a:latin typeface="Liberation Sans Narrow"/>
                <a:cs typeface="Liberation Sans Narrow"/>
              </a:rPr>
              <a:t>Research</a:t>
            </a:r>
            <a:endParaRPr sz="2000">
              <a:latin typeface="Liberation Sans Narrow"/>
              <a:cs typeface="Liberation Sans Narrow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"/>
              <a:tabLst>
                <a:tab pos="354965" algn="l"/>
              </a:tabLst>
            </a:pPr>
            <a:r>
              <a:rPr dirty="0" sz="2000" spc="50">
                <a:latin typeface="Liberation Sans Narrow"/>
                <a:cs typeface="Liberation Sans Narrow"/>
              </a:rPr>
              <a:t>Oil</a:t>
            </a:r>
            <a:r>
              <a:rPr dirty="0" sz="2000" spc="55">
                <a:latin typeface="Liberation Sans Narrow"/>
                <a:cs typeface="Liberation Sans Narrow"/>
              </a:rPr>
              <a:t> </a:t>
            </a:r>
            <a:r>
              <a:rPr dirty="0" sz="2000" spc="155">
                <a:latin typeface="Liberation Sans Narrow"/>
                <a:cs typeface="Liberation Sans Narrow"/>
              </a:rPr>
              <a:t>and</a:t>
            </a:r>
            <a:r>
              <a:rPr dirty="0" sz="2000" spc="40">
                <a:latin typeface="Liberation Sans Narrow"/>
                <a:cs typeface="Liberation Sans Narrow"/>
              </a:rPr>
              <a:t> </a:t>
            </a:r>
            <a:r>
              <a:rPr dirty="0" sz="2000" spc="90">
                <a:latin typeface="Liberation Sans Narrow"/>
                <a:cs typeface="Liberation Sans Narrow"/>
              </a:rPr>
              <a:t>Gas</a:t>
            </a:r>
            <a:r>
              <a:rPr dirty="0" sz="2000" spc="50">
                <a:latin typeface="Liberation Sans Narrow"/>
                <a:cs typeface="Liberation Sans Narrow"/>
              </a:rPr>
              <a:t> </a:t>
            </a:r>
            <a:r>
              <a:rPr dirty="0" sz="2000" spc="110">
                <a:latin typeface="Liberation Sans Narrow"/>
                <a:cs typeface="Liberation Sans Narrow"/>
              </a:rPr>
              <a:t>Industry</a:t>
            </a:r>
            <a:endParaRPr sz="2000">
              <a:latin typeface="Liberation Sans Narrow"/>
              <a:cs typeface="Liberation Sans Narrow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"/>
              <a:tabLst>
                <a:tab pos="354965" algn="l"/>
              </a:tabLst>
            </a:pPr>
            <a:r>
              <a:rPr dirty="0" sz="2000" spc="125">
                <a:latin typeface="Liberation Sans Narrow"/>
                <a:cs typeface="Liberation Sans Narrow"/>
              </a:rPr>
              <a:t>Infrastructure</a:t>
            </a:r>
            <a:r>
              <a:rPr dirty="0" sz="2000" spc="75">
                <a:latin typeface="Liberation Sans Narrow"/>
                <a:cs typeface="Liberation Sans Narrow"/>
              </a:rPr>
              <a:t> </a:t>
            </a:r>
            <a:r>
              <a:rPr dirty="0" sz="2000" spc="110">
                <a:latin typeface="Liberation Sans Narrow"/>
                <a:cs typeface="Liberation Sans Narrow"/>
              </a:rPr>
              <a:t>Inspection</a:t>
            </a:r>
            <a:endParaRPr sz="20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9993" y="1083055"/>
            <a:ext cx="293560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45"/>
              <a:t>OBJECTIVE</a:t>
            </a:r>
            <a:endParaRPr sz="4800"/>
          </a:p>
        </p:txBody>
      </p:sp>
      <p:sp>
        <p:nvSpPr>
          <p:cNvPr id="3" name="object 3" descr=""/>
          <p:cNvSpPr txBox="1"/>
          <p:nvPr/>
        </p:nvSpPr>
        <p:spPr>
          <a:xfrm>
            <a:off x="659993" y="3098063"/>
            <a:ext cx="9992360" cy="2065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8770" marR="6350" indent="-306705">
              <a:lnSpc>
                <a:spcPct val="110000"/>
              </a:lnSpc>
              <a:spcBef>
                <a:spcPts val="100"/>
              </a:spcBef>
              <a:buClr>
                <a:srgbClr val="1CACE3"/>
              </a:buClr>
              <a:buSzPct val="91071"/>
              <a:buFont typeface="DejaVu Sans"/>
              <a:buChar char="◾"/>
              <a:tabLst>
                <a:tab pos="318770" algn="l"/>
              </a:tabLst>
            </a:pPr>
            <a:r>
              <a:rPr dirty="0" sz="2800">
                <a:solidFill>
                  <a:srgbClr val="404040"/>
                </a:solidFill>
                <a:latin typeface="Liberation Sans Narrow"/>
                <a:cs typeface="Liberation Sans Narrow"/>
              </a:rPr>
              <a:t>SRCV</a:t>
            </a:r>
            <a:r>
              <a:rPr dirty="0" sz="2800" spc="70">
                <a:solidFill>
                  <a:srgbClr val="404040"/>
                </a:solidFill>
                <a:latin typeface="Liberation Sans Narrow"/>
                <a:cs typeface="Liberation Sans Narrow"/>
              </a:rPr>
              <a:t> </a:t>
            </a:r>
            <a:r>
              <a:rPr dirty="0" sz="2800" spc="190">
                <a:solidFill>
                  <a:srgbClr val="404040"/>
                </a:solidFill>
                <a:latin typeface="Liberation Sans Narrow"/>
                <a:cs typeface="Liberation Sans Narrow"/>
              </a:rPr>
              <a:t>should</a:t>
            </a:r>
            <a:r>
              <a:rPr dirty="0" sz="2800" spc="75">
                <a:solidFill>
                  <a:srgbClr val="404040"/>
                </a:solidFill>
                <a:latin typeface="Liberation Sans Narrow"/>
                <a:cs typeface="Liberation Sans Narrow"/>
              </a:rPr>
              <a:t> </a:t>
            </a:r>
            <a:r>
              <a:rPr dirty="0" sz="2800" spc="125">
                <a:solidFill>
                  <a:srgbClr val="404040"/>
                </a:solidFill>
                <a:latin typeface="Liberation Sans Narrow"/>
                <a:cs typeface="Liberation Sans Narrow"/>
              </a:rPr>
              <a:t>go</a:t>
            </a:r>
            <a:r>
              <a:rPr dirty="0" sz="2800" spc="65">
                <a:solidFill>
                  <a:srgbClr val="404040"/>
                </a:solidFill>
                <a:latin typeface="Liberation Sans Narrow"/>
                <a:cs typeface="Liberation Sans Narrow"/>
              </a:rPr>
              <a:t> </a:t>
            </a:r>
            <a:r>
              <a:rPr dirty="0" sz="2800" spc="165">
                <a:solidFill>
                  <a:srgbClr val="404040"/>
                </a:solidFill>
                <a:latin typeface="Liberation Sans Narrow"/>
                <a:cs typeface="Liberation Sans Narrow"/>
              </a:rPr>
              <a:t>below</a:t>
            </a:r>
            <a:r>
              <a:rPr dirty="0" sz="2800" spc="70">
                <a:solidFill>
                  <a:srgbClr val="404040"/>
                </a:solidFill>
                <a:latin typeface="Liberation Sans Narrow"/>
                <a:cs typeface="Liberation Sans Narrow"/>
              </a:rPr>
              <a:t> </a:t>
            </a:r>
            <a:r>
              <a:rPr dirty="0" sz="2800" spc="210">
                <a:solidFill>
                  <a:srgbClr val="404040"/>
                </a:solidFill>
                <a:latin typeface="Liberation Sans Narrow"/>
                <a:cs typeface="Liberation Sans Narrow"/>
              </a:rPr>
              <a:t>the</a:t>
            </a:r>
            <a:r>
              <a:rPr dirty="0" sz="2800" spc="70">
                <a:solidFill>
                  <a:srgbClr val="404040"/>
                </a:solidFill>
                <a:latin typeface="Liberation Sans Narrow"/>
                <a:cs typeface="Liberation Sans Narrow"/>
              </a:rPr>
              <a:t> </a:t>
            </a:r>
            <a:r>
              <a:rPr dirty="0" sz="2800" spc="165">
                <a:solidFill>
                  <a:srgbClr val="404040"/>
                </a:solidFill>
                <a:latin typeface="Liberation Sans Narrow"/>
                <a:cs typeface="Liberation Sans Narrow"/>
              </a:rPr>
              <a:t>water</a:t>
            </a:r>
            <a:r>
              <a:rPr dirty="0" sz="2800" spc="85">
                <a:solidFill>
                  <a:srgbClr val="404040"/>
                </a:solidFill>
                <a:latin typeface="Liberation Sans Narrow"/>
                <a:cs typeface="Liberation Sans Narrow"/>
              </a:rPr>
              <a:t> </a:t>
            </a:r>
            <a:r>
              <a:rPr dirty="0" sz="2800" spc="185">
                <a:solidFill>
                  <a:srgbClr val="404040"/>
                </a:solidFill>
                <a:latin typeface="Liberation Sans Narrow"/>
                <a:cs typeface="Liberation Sans Narrow"/>
              </a:rPr>
              <a:t>surface</a:t>
            </a:r>
            <a:r>
              <a:rPr dirty="0" sz="2800" spc="65">
                <a:solidFill>
                  <a:srgbClr val="404040"/>
                </a:solidFill>
                <a:latin typeface="Liberation Sans Narrow"/>
                <a:cs typeface="Liberation Sans Narrow"/>
              </a:rPr>
              <a:t> </a:t>
            </a:r>
            <a:r>
              <a:rPr dirty="0" sz="2800" spc="245">
                <a:solidFill>
                  <a:srgbClr val="404040"/>
                </a:solidFill>
                <a:latin typeface="Liberation Sans Narrow"/>
                <a:cs typeface="Liberation Sans Narrow"/>
              </a:rPr>
              <a:t>minimum</a:t>
            </a:r>
            <a:r>
              <a:rPr dirty="0" sz="2800" spc="50">
                <a:solidFill>
                  <a:srgbClr val="404040"/>
                </a:solidFill>
                <a:latin typeface="Liberation Sans Narrow"/>
                <a:cs typeface="Liberation Sans Narrow"/>
              </a:rPr>
              <a:t> </a:t>
            </a:r>
            <a:r>
              <a:rPr dirty="0" sz="2800" spc="210">
                <a:solidFill>
                  <a:srgbClr val="404040"/>
                </a:solidFill>
                <a:latin typeface="Liberation Sans Narrow"/>
                <a:cs typeface="Liberation Sans Narrow"/>
              </a:rPr>
              <a:t>at</a:t>
            </a:r>
            <a:r>
              <a:rPr dirty="0" sz="2800" spc="65">
                <a:solidFill>
                  <a:srgbClr val="404040"/>
                </a:solidFill>
                <a:latin typeface="Liberation Sans Narrow"/>
                <a:cs typeface="Liberation Sans Narrow"/>
              </a:rPr>
              <a:t> </a:t>
            </a:r>
            <a:r>
              <a:rPr dirty="0" sz="2800" spc="355">
                <a:solidFill>
                  <a:srgbClr val="404040"/>
                </a:solidFill>
                <a:latin typeface="Liberation Sans Narrow"/>
                <a:cs typeface="Liberation Sans Narrow"/>
              </a:rPr>
              <a:t>6</a:t>
            </a:r>
            <a:r>
              <a:rPr dirty="0" sz="2800" spc="60">
                <a:solidFill>
                  <a:srgbClr val="404040"/>
                </a:solidFill>
                <a:latin typeface="Liberation Sans Narrow"/>
                <a:cs typeface="Liberation Sans Narrow"/>
              </a:rPr>
              <a:t> </a:t>
            </a:r>
            <a:r>
              <a:rPr dirty="0" sz="2800" spc="165">
                <a:solidFill>
                  <a:srgbClr val="404040"/>
                </a:solidFill>
                <a:latin typeface="Liberation Sans Narrow"/>
                <a:cs typeface="Liberation Sans Narrow"/>
              </a:rPr>
              <a:t>feet</a:t>
            </a:r>
            <a:r>
              <a:rPr dirty="0" sz="2800" spc="90">
                <a:solidFill>
                  <a:srgbClr val="404040"/>
                </a:solidFill>
                <a:latin typeface="Liberation Sans Narrow"/>
                <a:cs typeface="Liberation Sans Narrow"/>
              </a:rPr>
              <a:t> </a:t>
            </a:r>
            <a:r>
              <a:rPr dirty="0" sz="2800" spc="180">
                <a:solidFill>
                  <a:srgbClr val="404040"/>
                </a:solidFill>
                <a:latin typeface="Liberation Sans Narrow"/>
                <a:cs typeface="Liberation Sans Narrow"/>
              </a:rPr>
              <a:t>from </a:t>
            </a:r>
            <a:r>
              <a:rPr dirty="0" sz="2800" spc="165">
                <a:solidFill>
                  <a:srgbClr val="404040"/>
                </a:solidFill>
                <a:latin typeface="Liberation Sans Narrow"/>
                <a:cs typeface="Liberation Sans Narrow"/>
              </a:rPr>
              <a:t>water</a:t>
            </a:r>
            <a:r>
              <a:rPr dirty="0" sz="2800" spc="90">
                <a:solidFill>
                  <a:srgbClr val="404040"/>
                </a:solidFill>
                <a:latin typeface="Liberation Sans Narrow"/>
                <a:cs typeface="Liberation Sans Narrow"/>
              </a:rPr>
              <a:t> </a:t>
            </a:r>
            <a:r>
              <a:rPr dirty="0" sz="2800" spc="155">
                <a:solidFill>
                  <a:srgbClr val="404040"/>
                </a:solidFill>
                <a:latin typeface="Liberation Sans Narrow"/>
                <a:cs typeface="Liberation Sans Narrow"/>
              </a:rPr>
              <a:t>surface.</a:t>
            </a:r>
            <a:endParaRPr sz="2800">
              <a:latin typeface="Liberation Sans Narrow"/>
              <a:cs typeface="Liberation Sans Narrow"/>
            </a:endParaRPr>
          </a:p>
          <a:p>
            <a:pPr marL="318770" marR="5080" indent="-306705">
              <a:lnSpc>
                <a:spcPct val="110100"/>
              </a:lnSpc>
              <a:spcBef>
                <a:spcPts val="1270"/>
              </a:spcBef>
              <a:buClr>
                <a:srgbClr val="1CACE3"/>
              </a:buClr>
              <a:buSzPct val="91071"/>
              <a:buFont typeface="DejaVu Sans"/>
              <a:buChar char="◾"/>
              <a:tabLst>
                <a:tab pos="318770" algn="l"/>
              </a:tabLst>
            </a:pPr>
            <a:r>
              <a:rPr dirty="0" sz="2800">
                <a:solidFill>
                  <a:srgbClr val="404040"/>
                </a:solidFill>
                <a:latin typeface="Liberation Sans Narrow"/>
                <a:cs typeface="Liberation Sans Narrow"/>
              </a:rPr>
              <a:t>SRCV</a:t>
            </a:r>
            <a:r>
              <a:rPr dirty="0" sz="2800" spc="65">
                <a:solidFill>
                  <a:srgbClr val="404040"/>
                </a:solidFill>
                <a:latin typeface="Liberation Sans Narrow"/>
                <a:cs typeface="Liberation Sans Narrow"/>
              </a:rPr>
              <a:t> </a:t>
            </a:r>
            <a:r>
              <a:rPr dirty="0" sz="2800" spc="190">
                <a:solidFill>
                  <a:srgbClr val="404040"/>
                </a:solidFill>
                <a:latin typeface="Liberation Sans Narrow"/>
                <a:cs typeface="Liberation Sans Narrow"/>
              </a:rPr>
              <a:t>should</a:t>
            </a:r>
            <a:r>
              <a:rPr dirty="0" sz="2800" spc="80">
                <a:solidFill>
                  <a:srgbClr val="404040"/>
                </a:solidFill>
                <a:latin typeface="Liberation Sans Narrow"/>
                <a:cs typeface="Liberation Sans Narrow"/>
              </a:rPr>
              <a:t> </a:t>
            </a:r>
            <a:r>
              <a:rPr dirty="0" sz="2800" spc="140">
                <a:solidFill>
                  <a:srgbClr val="404040"/>
                </a:solidFill>
                <a:latin typeface="Liberation Sans Narrow"/>
                <a:cs typeface="Liberation Sans Narrow"/>
              </a:rPr>
              <a:t>travel</a:t>
            </a:r>
            <a:r>
              <a:rPr dirty="0" sz="2800" spc="65">
                <a:solidFill>
                  <a:srgbClr val="404040"/>
                </a:solidFill>
                <a:latin typeface="Liberation Sans Narrow"/>
                <a:cs typeface="Liberation Sans Narrow"/>
              </a:rPr>
              <a:t> </a:t>
            </a:r>
            <a:r>
              <a:rPr dirty="0" sz="2800" spc="165">
                <a:solidFill>
                  <a:srgbClr val="404040"/>
                </a:solidFill>
                <a:latin typeface="Liberation Sans Narrow"/>
                <a:cs typeface="Liberation Sans Narrow"/>
              </a:rPr>
              <a:t>completely</a:t>
            </a:r>
            <a:r>
              <a:rPr dirty="0" sz="2800" spc="90">
                <a:solidFill>
                  <a:srgbClr val="404040"/>
                </a:solidFill>
                <a:latin typeface="Liberation Sans Narrow"/>
                <a:cs typeface="Liberation Sans Narrow"/>
              </a:rPr>
              <a:t> </a:t>
            </a:r>
            <a:r>
              <a:rPr dirty="0" sz="2800" spc="185">
                <a:solidFill>
                  <a:srgbClr val="404040"/>
                </a:solidFill>
                <a:latin typeface="Liberation Sans Narrow"/>
                <a:cs typeface="Liberation Sans Narrow"/>
              </a:rPr>
              <a:t>underwater</a:t>
            </a:r>
            <a:r>
              <a:rPr dirty="0" sz="2800" spc="105">
                <a:solidFill>
                  <a:srgbClr val="404040"/>
                </a:solidFill>
                <a:latin typeface="Liberation Sans Narrow"/>
                <a:cs typeface="Liberation Sans Narrow"/>
              </a:rPr>
              <a:t> </a:t>
            </a:r>
            <a:r>
              <a:rPr dirty="0" sz="2800" spc="215">
                <a:solidFill>
                  <a:srgbClr val="404040"/>
                </a:solidFill>
                <a:latin typeface="Liberation Sans Narrow"/>
                <a:cs typeface="Liberation Sans Narrow"/>
              </a:rPr>
              <a:t>and</a:t>
            </a:r>
            <a:r>
              <a:rPr dirty="0" sz="2800" spc="80">
                <a:solidFill>
                  <a:srgbClr val="404040"/>
                </a:solidFill>
                <a:latin typeface="Liberation Sans Narrow"/>
                <a:cs typeface="Liberation Sans Narrow"/>
              </a:rPr>
              <a:t> </a:t>
            </a:r>
            <a:r>
              <a:rPr dirty="0" sz="2800" spc="195">
                <a:solidFill>
                  <a:srgbClr val="404040"/>
                </a:solidFill>
                <a:latin typeface="Liberation Sans Narrow"/>
                <a:cs typeface="Liberation Sans Narrow"/>
              </a:rPr>
              <a:t>can</a:t>
            </a:r>
            <a:r>
              <a:rPr dirty="0" sz="2800" spc="45">
                <a:solidFill>
                  <a:srgbClr val="404040"/>
                </a:solidFill>
                <a:latin typeface="Liberation Sans Narrow"/>
                <a:cs typeface="Liberation Sans Narrow"/>
              </a:rPr>
              <a:t> </a:t>
            </a:r>
            <a:r>
              <a:rPr dirty="0" sz="2800" spc="190">
                <a:solidFill>
                  <a:srgbClr val="404040"/>
                </a:solidFill>
                <a:latin typeface="Liberation Sans Narrow"/>
                <a:cs typeface="Liberation Sans Narrow"/>
              </a:rPr>
              <a:t>handle</a:t>
            </a:r>
            <a:r>
              <a:rPr dirty="0" sz="2800" spc="100">
                <a:solidFill>
                  <a:srgbClr val="404040"/>
                </a:solidFill>
                <a:latin typeface="Liberation Sans Narrow"/>
                <a:cs typeface="Liberation Sans Narrow"/>
              </a:rPr>
              <a:t> </a:t>
            </a:r>
            <a:r>
              <a:rPr dirty="0" sz="2800" spc="155">
                <a:solidFill>
                  <a:srgbClr val="404040"/>
                </a:solidFill>
                <a:latin typeface="Liberation Sans Narrow"/>
                <a:cs typeface="Liberation Sans Narrow"/>
              </a:rPr>
              <a:t>water </a:t>
            </a:r>
            <a:r>
              <a:rPr dirty="0" sz="2800" spc="170">
                <a:solidFill>
                  <a:srgbClr val="404040"/>
                </a:solidFill>
                <a:latin typeface="Liberation Sans Narrow"/>
                <a:cs typeface="Liberation Sans Narrow"/>
              </a:rPr>
              <a:t>pressure</a:t>
            </a:r>
            <a:r>
              <a:rPr dirty="0" sz="2800" spc="105">
                <a:solidFill>
                  <a:srgbClr val="404040"/>
                </a:solidFill>
                <a:latin typeface="Liberation Sans Narrow"/>
                <a:cs typeface="Liberation Sans Narrow"/>
              </a:rPr>
              <a:t> </a:t>
            </a:r>
            <a:r>
              <a:rPr dirty="0" sz="2800" spc="215">
                <a:solidFill>
                  <a:srgbClr val="404040"/>
                </a:solidFill>
                <a:latin typeface="Liberation Sans Narrow"/>
                <a:cs typeface="Liberation Sans Narrow"/>
              </a:rPr>
              <a:t>and</a:t>
            </a:r>
            <a:r>
              <a:rPr dirty="0" sz="2800" spc="60">
                <a:solidFill>
                  <a:srgbClr val="404040"/>
                </a:solidFill>
                <a:latin typeface="Liberation Sans Narrow"/>
                <a:cs typeface="Liberation Sans Narrow"/>
              </a:rPr>
              <a:t> </a:t>
            </a:r>
            <a:r>
              <a:rPr dirty="0" sz="2800" spc="165">
                <a:solidFill>
                  <a:srgbClr val="404040"/>
                </a:solidFill>
                <a:latin typeface="Liberation Sans Narrow"/>
                <a:cs typeface="Liberation Sans Narrow"/>
              </a:rPr>
              <a:t>moves</a:t>
            </a:r>
            <a:r>
              <a:rPr dirty="0" sz="2800" spc="85">
                <a:solidFill>
                  <a:srgbClr val="404040"/>
                </a:solidFill>
                <a:latin typeface="Liberation Sans Narrow"/>
                <a:cs typeface="Liberation Sans Narrow"/>
              </a:rPr>
              <a:t> </a:t>
            </a:r>
            <a:r>
              <a:rPr dirty="0" sz="2800" spc="165">
                <a:solidFill>
                  <a:srgbClr val="404040"/>
                </a:solidFill>
                <a:latin typeface="Liberation Sans Narrow"/>
                <a:cs typeface="Liberation Sans Narrow"/>
              </a:rPr>
              <a:t>against</a:t>
            </a:r>
            <a:r>
              <a:rPr dirty="0" sz="2800" spc="80">
                <a:solidFill>
                  <a:srgbClr val="404040"/>
                </a:solidFill>
                <a:latin typeface="Liberation Sans Narrow"/>
                <a:cs typeface="Liberation Sans Narrow"/>
              </a:rPr>
              <a:t> </a:t>
            </a:r>
            <a:r>
              <a:rPr dirty="0" sz="2800" spc="145">
                <a:solidFill>
                  <a:srgbClr val="404040"/>
                </a:solidFill>
                <a:latin typeface="Liberation Sans Narrow"/>
                <a:cs typeface="Liberation Sans Narrow"/>
              </a:rPr>
              <a:t>it</a:t>
            </a:r>
            <a:endParaRPr sz="28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46531" y="457200"/>
            <a:ext cx="3703320" cy="94615"/>
          </a:xfrm>
          <a:custGeom>
            <a:avLst/>
            <a:gdLst/>
            <a:ahLst/>
            <a:cxnLst/>
            <a:rect l="l" t="t" r="r" b="b"/>
            <a:pathLst>
              <a:path w="3703320" h="94615">
                <a:moveTo>
                  <a:pt x="3703320" y="0"/>
                </a:moveTo>
                <a:lnTo>
                  <a:pt x="0" y="0"/>
                </a:lnTo>
                <a:lnTo>
                  <a:pt x="0" y="94487"/>
                </a:lnTo>
                <a:lnTo>
                  <a:pt x="3703320" y="94487"/>
                </a:lnTo>
                <a:lnTo>
                  <a:pt x="3703320" y="0"/>
                </a:lnTo>
                <a:close/>
              </a:path>
            </a:pathLst>
          </a:custGeom>
          <a:solidFill>
            <a:srgbClr val="4652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8042147" y="454151"/>
            <a:ext cx="3703320" cy="97790"/>
          </a:xfrm>
          <a:custGeom>
            <a:avLst/>
            <a:gdLst/>
            <a:ahLst/>
            <a:cxnLst/>
            <a:rect l="l" t="t" r="r" b="b"/>
            <a:pathLst>
              <a:path w="3703320" h="97790">
                <a:moveTo>
                  <a:pt x="3703320" y="0"/>
                </a:moveTo>
                <a:lnTo>
                  <a:pt x="0" y="0"/>
                </a:lnTo>
                <a:lnTo>
                  <a:pt x="0" y="97536"/>
                </a:lnTo>
                <a:lnTo>
                  <a:pt x="3703320" y="97536"/>
                </a:lnTo>
                <a:lnTo>
                  <a:pt x="3703320" y="0"/>
                </a:lnTo>
                <a:close/>
              </a:path>
            </a:pathLst>
          </a:custGeom>
          <a:solidFill>
            <a:srgbClr val="959F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4241291" y="457200"/>
            <a:ext cx="3703320" cy="91440"/>
          </a:xfrm>
          <a:custGeom>
            <a:avLst/>
            <a:gdLst/>
            <a:ahLst/>
            <a:cxnLst/>
            <a:rect l="l" t="t" r="r" b="b"/>
            <a:pathLst>
              <a:path w="3703320" h="91440">
                <a:moveTo>
                  <a:pt x="3703319" y="0"/>
                </a:moveTo>
                <a:lnTo>
                  <a:pt x="0" y="0"/>
                </a:lnTo>
                <a:lnTo>
                  <a:pt x="0" y="91439"/>
                </a:lnTo>
                <a:lnTo>
                  <a:pt x="3703319" y="91439"/>
                </a:lnTo>
                <a:lnTo>
                  <a:pt x="3703319" y="0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366509" y="4708397"/>
            <a:ext cx="1308100" cy="1271270"/>
          </a:xfrm>
          <a:custGeom>
            <a:avLst/>
            <a:gdLst/>
            <a:ahLst/>
            <a:cxnLst/>
            <a:rect l="l" t="t" r="r" b="b"/>
            <a:pathLst>
              <a:path w="1308100" h="1271270">
                <a:moveTo>
                  <a:pt x="0" y="635507"/>
                </a:moveTo>
                <a:lnTo>
                  <a:pt x="1793" y="588073"/>
                </a:lnTo>
                <a:lnTo>
                  <a:pt x="7089" y="541586"/>
                </a:lnTo>
                <a:lnTo>
                  <a:pt x="15761" y="496170"/>
                </a:lnTo>
                <a:lnTo>
                  <a:pt x="27682" y="451947"/>
                </a:lnTo>
                <a:lnTo>
                  <a:pt x="42727" y="409041"/>
                </a:lnTo>
                <a:lnTo>
                  <a:pt x="60768" y="367573"/>
                </a:lnTo>
                <a:lnTo>
                  <a:pt x="81680" y="327667"/>
                </a:lnTo>
                <a:lnTo>
                  <a:pt x="105335" y="289446"/>
                </a:lnTo>
                <a:lnTo>
                  <a:pt x="131608" y="253032"/>
                </a:lnTo>
                <a:lnTo>
                  <a:pt x="160372" y="218549"/>
                </a:lnTo>
                <a:lnTo>
                  <a:pt x="191500" y="186118"/>
                </a:lnTo>
                <a:lnTo>
                  <a:pt x="224866" y="155863"/>
                </a:lnTo>
                <a:lnTo>
                  <a:pt x="260343" y="127907"/>
                </a:lnTo>
                <a:lnTo>
                  <a:pt x="297806" y="102372"/>
                </a:lnTo>
                <a:lnTo>
                  <a:pt x="337127" y="79381"/>
                </a:lnTo>
                <a:lnTo>
                  <a:pt x="378181" y="59058"/>
                </a:lnTo>
                <a:lnTo>
                  <a:pt x="420840" y="41524"/>
                </a:lnTo>
                <a:lnTo>
                  <a:pt x="464978" y="26903"/>
                </a:lnTo>
                <a:lnTo>
                  <a:pt x="510469" y="15317"/>
                </a:lnTo>
                <a:lnTo>
                  <a:pt x="557187" y="6889"/>
                </a:lnTo>
                <a:lnTo>
                  <a:pt x="605004" y="1742"/>
                </a:lnTo>
                <a:lnTo>
                  <a:pt x="653795" y="0"/>
                </a:lnTo>
                <a:lnTo>
                  <a:pt x="702587" y="1742"/>
                </a:lnTo>
                <a:lnTo>
                  <a:pt x="750404" y="6889"/>
                </a:lnTo>
                <a:lnTo>
                  <a:pt x="797122" y="15317"/>
                </a:lnTo>
                <a:lnTo>
                  <a:pt x="842613" y="26903"/>
                </a:lnTo>
                <a:lnTo>
                  <a:pt x="886751" y="41524"/>
                </a:lnTo>
                <a:lnTo>
                  <a:pt x="929410" y="59058"/>
                </a:lnTo>
                <a:lnTo>
                  <a:pt x="970464" y="79381"/>
                </a:lnTo>
                <a:lnTo>
                  <a:pt x="1009785" y="102372"/>
                </a:lnTo>
                <a:lnTo>
                  <a:pt x="1047248" y="127907"/>
                </a:lnTo>
                <a:lnTo>
                  <a:pt x="1082725" y="155863"/>
                </a:lnTo>
                <a:lnTo>
                  <a:pt x="1116091" y="186118"/>
                </a:lnTo>
                <a:lnTo>
                  <a:pt x="1147219" y="218549"/>
                </a:lnTo>
                <a:lnTo>
                  <a:pt x="1175983" y="253032"/>
                </a:lnTo>
                <a:lnTo>
                  <a:pt x="1202256" y="289446"/>
                </a:lnTo>
                <a:lnTo>
                  <a:pt x="1225911" y="327667"/>
                </a:lnTo>
                <a:lnTo>
                  <a:pt x="1246823" y="367573"/>
                </a:lnTo>
                <a:lnTo>
                  <a:pt x="1264864" y="409041"/>
                </a:lnTo>
                <a:lnTo>
                  <a:pt x="1279909" y="451947"/>
                </a:lnTo>
                <a:lnTo>
                  <a:pt x="1291830" y="496170"/>
                </a:lnTo>
                <a:lnTo>
                  <a:pt x="1300502" y="541586"/>
                </a:lnTo>
                <a:lnTo>
                  <a:pt x="1305798" y="588073"/>
                </a:lnTo>
                <a:lnTo>
                  <a:pt x="1307591" y="635507"/>
                </a:lnTo>
                <a:lnTo>
                  <a:pt x="1305798" y="682936"/>
                </a:lnTo>
                <a:lnTo>
                  <a:pt x="1300502" y="729417"/>
                </a:lnTo>
                <a:lnTo>
                  <a:pt x="1291830" y="774829"/>
                </a:lnTo>
                <a:lnTo>
                  <a:pt x="1279909" y="819049"/>
                </a:lnTo>
                <a:lnTo>
                  <a:pt x="1264864" y="861954"/>
                </a:lnTo>
                <a:lnTo>
                  <a:pt x="1246823" y="903420"/>
                </a:lnTo>
                <a:lnTo>
                  <a:pt x="1225911" y="943325"/>
                </a:lnTo>
                <a:lnTo>
                  <a:pt x="1202256" y="981546"/>
                </a:lnTo>
                <a:lnTo>
                  <a:pt x="1175983" y="1017961"/>
                </a:lnTo>
                <a:lnTo>
                  <a:pt x="1147219" y="1052446"/>
                </a:lnTo>
                <a:lnTo>
                  <a:pt x="1116091" y="1084878"/>
                </a:lnTo>
                <a:lnTo>
                  <a:pt x="1082725" y="1115135"/>
                </a:lnTo>
                <a:lnTo>
                  <a:pt x="1047248" y="1143093"/>
                </a:lnTo>
                <a:lnTo>
                  <a:pt x="1009785" y="1168630"/>
                </a:lnTo>
                <a:lnTo>
                  <a:pt x="970464" y="1191623"/>
                </a:lnTo>
                <a:lnTo>
                  <a:pt x="929410" y="1211949"/>
                </a:lnTo>
                <a:lnTo>
                  <a:pt x="886751" y="1229485"/>
                </a:lnTo>
                <a:lnTo>
                  <a:pt x="842613" y="1244108"/>
                </a:lnTo>
                <a:lnTo>
                  <a:pt x="797122" y="1255696"/>
                </a:lnTo>
                <a:lnTo>
                  <a:pt x="750404" y="1264125"/>
                </a:lnTo>
                <a:lnTo>
                  <a:pt x="702587" y="1269272"/>
                </a:lnTo>
                <a:lnTo>
                  <a:pt x="653795" y="1271015"/>
                </a:lnTo>
                <a:lnTo>
                  <a:pt x="605004" y="1269272"/>
                </a:lnTo>
                <a:lnTo>
                  <a:pt x="557187" y="1264125"/>
                </a:lnTo>
                <a:lnTo>
                  <a:pt x="510469" y="1255696"/>
                </a:lnTo>
                <a:lnTo>
                  <a:pt x="464978" y="1244108"/>
                </a:lnTo>
                <a:lnTo>
                  <a:pt x="420840" y="1229485"/>
                </a:lnTo>
                <a:lnTo>
                  <a:pt x="378181" y="1211949"/>
                </a:lnTo>
                <a:lnTo>
                  <a:pt x="337127" y="1191623"/>
                </a:lnTo>
                <a:lnTo>
                  <a:pt x="297806" y="1168630"/>
                </a:lnTo>
                <a:lnTo>
                  <a:pt x="260343" y="1143093"/>
                </a:lnTo>
                <a:lnTo>
                  <a:pt x="224866" y="1115135"/>
                </a:lnTo>
                <a:lnTo>
                  <a:pt x="191500" y="1084878"/>
                </a:lnTo>
                <a:lnTo>
                  <a:pt x="160372" y="1052446"/>
                </a:lnTo>
                <a:lnTo>
                  <a:pt x="131608" y="1017961"/>
                </a:lnTo>
                <a:lnTo>
                  <a:pt x="105335" y="981546"/>
                </a:lnTo>
                <a:lnTo>
                  <a:pt x="81680" y="943325"/>
                </a:lnTo>
                <a:lnTo>
                  <a:pt x="60768" y="903420"/>
                </a:lnTo>
                <a:lnTo>
                  <a:pt x="42727" y="861954"/>
                </a:lnTo>
                <a:lnTo>
                  <a:pt x="27682" y="819049"/>
                </a:lnTo>
                <a:lnTo>
                  <a:pt x="15761" y="774829"/>
                </a:lnTo>
                <a:lnTo>
                  <a:pt x="7089" y="729417"/>
                </a:lnTo>
                <a:lnTo>
                  <a:pt x="1793" y="682936"/>
                </a:lnTo>
                <a:lnTo>
                  <a:pt x="0" y="635507"/>
                </a:lnTo>
                <a:close/>
              </a:path>
            </a:pathLst>
          </a:custGeom>
          <a:ln w="22225">
            <a:solidFill>
              <a:srgbClr val="61A2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6642354" y="5143880"/>
            <a:ext cx="7556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2740" marR="5080" indent="-32004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Liberation Sans Narrow"/>
                <a:cs typeface="Liberation Sans Narrow"/>
              </a:rPr>
              <a:t>THRUSTER- </a:t>
            </a:r>
            <a:r>
              <a:rPr dirty="0" sz="1200" spc="95">
                <a:latin typeface="Liberation Sans Narrow"/>
                <a:cs typeface="Liberation Sans Narrow"/>
              </a:rPr>
              <a:t>1</a:t>
            </a:r>
            <a:endParaRPr sz="1200">
              <a:latin typeface="Liberation Sans Narrow"/>
              <a:cs typeface="Liberation Sans Narrow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3737609" y="1515617"/>
            <a:ext cx="1308100" cy="1271270"/>
          </a:xfrm>
          <a:custGeom>
            <a:avLst/>
            <a:gdLst/>
            <a:ahLst/>
            <a:cxnLst/>
            <a:rect l="l" t="t" r="r" b="b"/>
            <a:pathLst>
              <a:path w="1308100" h="1271270">
                <a:moveTo>
                  <a:pt x="0" y="635508"/>
                </a:moveTo>
                <a:lnTo>
                  <a:pt x="1793" y="588073"/>
                </a:lnTo>
                <a:lnTo>
                  <a:pt x="7089" y="541586"/>
                </a:lnTo>
                <a:lnTo>
                  <a:pt x="15761" y="496170"/>
                </a:lnTo>
                <a:lnTo>
                  <a:pt x="27682" y="451947"/>
                </a:lnTo>
                <a:lnTo>
                  <a:pt x="42727" y="409041"/>
                </a:lnTo>
                <a:lnTo>
                  <a:pt x="60768" y="367573"/>
                </a:lnTo>
                <a:lnTo>
                  <a:pt x="81680" y="327667"/>
                </a:lnTo>
                <a:lnTo>
                  <a:pt x="105335" y="289446"/>
                </a:lnTo>
                <a:lnTo>
                  <a:pt x="131608" y="253032"/>
                </a:lnTo>
                <a:lnTo>
                  <a:pt x="160372" y="218549"/>
                </a:lnTo>
                <a:lnTo>
                  <a:pt x="191500" y="186118"/>
                </a:lnTo>
                <a:lnTo>
                  <a:pt x="224866" y="155863"/>
                </a:lnTo>
                <a:lnTo>
                  <a:pt x="260343" y="127907"/>
                </a:lnTo>
                <a:lnTo>
                  <a:pt x="297806" y="102372"/>
                </a:lnTo>
                <a:lnTo>
                  <a:pt x="337127" y="79381"/>
                </a:lnTo>
                <a:lnTo>
                  <a:pt x="378181" y="59058"/>
                </a:lnTo>
                <a:lnTo>
                  <a:pt x="420840" y="41524"/>
                </a:lnTo>
                <a:lnTo>
                  <a:pt x="464978" y="26903"/>
                </a:lnTo>
                <a:lnTo>
                  <a:pt x="510469" y="15317"/>
                </a:lnTo>
                <a:lnTo>
                  <a:pt x="557187" y="6889"/>
                </a:lnTo>
                <a:lnTo>
                  <a:pt x="605004" y="1742"/>
                </a:lnTo>
                <a:lnTo>
                  <a:pt x="653795" y="0"/>
                </a:lnTo>
                <a:lnTo>
                  <a:pt x="702587" y="1742"/>
                </a:lnTo>
                <a:lnTo>
                  <a:pt x="750404" y="6889"/>
                </a:lnTo>
                <a:lnTo>
                  <a:pt x="797122" y="15317"/>
                </a:lnTo>
                <a:lnTo>
                  <a:pt x="842613" y="26903"/>
                </a:lnTo>
                <a:lnTo>
                  <a:pt x="886751" y="41524"/>
                </a:lnTo>
                <a:lnTo>
                  <a:pt x="929410" y="59058"/>
                </a:lnTo>
                <a:lnTo>
                  <a:pt x="970464" y="79381"/>
                </a:lnTo>
                <a:lnTo>
                  <a:pt x="1009785" y="102372"/>
                </a:lnTo>
                <a:lnTo>
                  <a:pt x="1047248" y="127907"/>
                </a:lnTo>
                <a:lnTo>
                  <a:pt x="1082725" y="155863"/>
                </a:lnTo>
                <a:lnTo>
                  <a:pt x="1116091" y="186118"/>
                </a:lnTo>
                <a:lnTo>
                  <a:pt x="1147219" y="218549"/>
                </a:lnTo>
                <a:lnTo>
                  <a:pt x="1175983" y="253032"/>
                </a:lnTo>
                <a:lnTo>
                  <a:pt x="1202256" y="289446"/>
                </a:lnTo>
                <a:lnTo>
                  <a:pt x="1225911" y="327667"/>
                </a:lnTo>
                <a:lnTo>
                  <a:pt x="1246823" y="367573"/>
                </a:lnTo>
                <a:lnTo>
                  <a:pt x="1264864" y="409041"/>
                </a:lnTo>
                <a:lnTo>
                  <a:pt x="1279909" y="451947"/>
                </a:lnTo>
                <a:lnTo>
                  <a:pt x="1291830" y="496170"/>
                </a:lnTo>
                <a:lnTo>
                  <a:pt x="1300502" y="541586"/>
                </a:lnTo>
                <a:lnTo>
                  <a:pt x="1305798" y="588073"/>
                </a:lnTo>
                <a:lnTo>
                  <a:pt x="1307591" y="635508"/>
                </a:lnTo>
                <a:lnTo>
                  <a:pt x="1305798" y="682942"/>
                </a:lnTo>
                <a:lnTo>
                  <a:pt x="1300502" y="729429"/>
                </a:lnTo>
                <a:lnTo>
                  <a:pt x="1291830" y="774845"/>
                </a:lnTo>
                <a:lnTo>
                  <a:pt x="1279909" y="819068"/>
                </a:lnTo>
                <a:lnTo>
                  <a:pt x="1264864" y="861974"/>
                </a:lnTo>
                <a:lnTo>
                  <a:pt x="1246823" y="903442"/>
                </a:lnTo>
                <a:lnTo>
                  <a:pt x="1225911" y="943348"/>
                </a:lnTo>
                <a:lnTo>
                  <a:pt x="1202256" y="981569"/>
                </a:lnTo>
                <a:lnTo>
                  <a:pt x="1175983" y="1017983"/>
                </a:lnTo>
                <a:lnTo>
                  <a:pt x="1147219" y="1052466"/>
                </a:lnTo>
                <a:lnTo>
                  <a:pt x="1116091" y="1084897"/>
                </a:lnTo>
                <a:lnTo>
                  <a:pt x="1082725" y="1115152"/>
                </a:lnTo>
                <a:lnTo>
                  <a:pt x="1047248" y="1143108"/>
                </a:lnTo>
                <a:lnTo>
                  <a:pt x="1009785" y="1168643"/>
                </a:lnTo>
                <a:lnTo>
                  <a:pt x="970464" y="1191634"/>
                </a:lnTo>
                <a:lnTo>
                  <a:pt x="929410" y="1211957"/>
                </a:lnTo>
                <a:lnTo>
                  <a:pt x="886751" y="1229491"/>
                </a:lnTo>
                <a:lnTo>
                  <a:pt x="842613" y="1244112"/>
                </a:lnTo>
                <a:lnTo>
                  <a:pt x="797122" y="1255698"/>
                </a:lnTo>
                <a:lnTo>
                  <a:pt x="750404" y="1264126"/>
                </a:lnTo>
                <a:lnTo>
                  <a:pt x="702587" y="1269273"/>
                </a:lnTo>
                <a:lnTo>
                  <a:pt x="653795" y="1271016"/>
                </a:lnTo>
                <a:lnTo>
                  <a:pt x="605004" y="1269273"/>
                </a:lnTo>
                <a:lnTo>
                  <a:pt x="557187" y="1264126"/>
                </a:lnTo>
                <a:lnTo>
                  <a:pt x="510469" y="1255698"/>
                </a:lnTo>
                <a:lnTo>
                  <a:pt x="464978" y="1244112"/>
                </a:lnTo>
                <a:lnTo>
                  <a:pt x="420840" y="1229491"/>
                </a:lnTo>
                <a:lnTo>
                  <a:pt x="378181" y="1211957"/>
                </a:lnTo>
                <a:lnTo>
                  <a:pt x="337127" y="1191634"/>
                </a:lnTo>
                <a:lnTo>
                  <a:pt x="297806" y="1168643"/>
                </a:lnTo>
                <a:lnTo>
                  <a:pt x="260343" y="1143108"/>
                </a:lnTo>
                <a:lnTo>
                  <a:pt x="224866" y="1115152"/>
                </a:lnTo>
                <a:lnTo>
                  <a:pt x="191500" y="1084897"/>
                </a:lnTo>
                <a:lnTo>
                  <a:pt x="160372" y="1052466"/>
                </a:lnTo>
                <a:lnTo>
                  <a:pt x="131608" y="1017983"/>
                </a:lnTo>
                <a:lnTo>
                  <a:pt x="105335" y="981569"/>
                </a:lnTo>
                <a:lnTo>
                  <a:pt x="81680" y="943348"/>
                </a:lnTo>
                <a:lnTo>
                  <a:pt x="60768" y="903442"/>
                </a:lnTo>
                <a:lnTo>
                  <a:pt x="42727" y="861974"/>
                </a:lnTo>
                <a:lnTo>
                  <a:pt x="27682" y="819068"/>
                </a:lnTo>
                <a:lnTo>
                  <a:pt x="15761" y="774845"/>
                </a:lnTo>
                <a:lnTo>
                  <a:pt x="7089" y="729429"/>
                </a:lnTo>
                <a:lnTo>
                  <a:pt x="1793" y="682942"/>
                </a:lnTo>
                <a:lnTo>
                  <a:pt x="0" y="635508"/>
                </a:lnTo>
                <a:close/>
              </a:path>
            </a:pathLst>
          </a:custGeom>
          <a:ln w="22225">
            <a:solidFill>
              <a:srgbClr val="61A2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4011929" y="1950846"/>
            <a:ext cx="7556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2740" marR="5080" indent="-32004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Liberation Sans Narrow"/>
                <a:cs typeface="Liberation Sans Narrow"/>
              </a:rPr>
              <a:t>THRUSTER- </a:t>
            </a:r>
            <a:r>
              <a:rPr dirty="0" sz="1200" spc="95">
                <a:latin typeface="Liberation Sans Narrow"/>
                <a:cs typeface="Liberation Sans Narrow"/>
              </a:rPr>
              <a:t>6</a:t>
            </a:r>
            <a:endParaRPr sz="1200">
              <a:latin typeface="Liberation Sans Narrow"/>
              <a:cs typeface="Liberation Sans Narrow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6366509" y="1515617"/>
            <a:ext cx="1308100" cy="1271270"/>
          </a:xfrm>
          <a:custGeom>
            <a:avLst/>
            <a:gdLst/>
            <a:ahLst/>
            <a:cxnLst/>
            <a:rect l="l" t="t" r="r" b="b"/>
            <a:pathLst>
              <a:path w="1308100" h="1271270">
                <a:moveTo>
                  <a:pt x="0" y="635508"/>
                </a:moveTo>
                <a:lnTo>
                  <a:pt x="1793" y="588073"/>
                </a:lnTo>
                <a:lnTo>
                  <a:pt x="7089" y="541586"/>
                </a:lnTo>
                <a:lnTo>
                  <a:pt x="15761" y="496170"/>
                </a:lnTo>
                <a:lnTo>
                  <a:pt x="27682" y="451947"/>
                </a:lnTo>
                <a:lnTo>
                  <a:pt x="42727" y="409041"/>
                </a:lnTo>
                <a:lnTo>
                  <a:pt x="60768" y="367573"/>
                </a:lnTo>
                <a:lnTo>
                  <a:pt x="81680" y="327667"/>
                </a:lnTo>
                <a:lnTo>
                  <a:pt x="105335" y="289446"/>
                </a:lnTo>
                <a:lnTo>
                  <a:pt x="131608" y="253032"/>
                </a:lnTo>
                <a:lnTo>
                  <a:pt x="160372" y="218549"/>
                </a:lnTo>
                <a:lnTo>
                  <a:pt x="191500" y="186118"/>
                </a:lnTo>
                <a:lnTo>
                  <a:pt x="224866" y="155863"/>
                </a:lnTo>
                <a:lnTo>
                  <a:pt x="260343" y="127907"/>
                </a:lnTo>
                <a:lnTo>
                  <a:pt x="297806" y="102372"/>
                </a:lnTo>
                <a:lnTo>
                  <a:pt x="337127" y="79381"/>
                </a:lnTo>
                <a:lnTo>
                  <a:pt x="378181" y="59058"/>
                </a:lnTo>
                <a:lnTo>
                  <a:pt x="420840" y="41524"/>
                </a:lnTo>
                <a:lnTo>
                  <a:pt x="464978" y="26903"/>
                </a:lnTo>
                <a:lnTo>
                  <a:pt x="510469" y="15317"/>
                </a:lnTo>
                <a:lnTo>
                  <a:pt x="557187" y="6889"/>
                </a:lnTo>
                <a:lnTo>
                  <a:pt x="605004" y="1742"/>
                </a:lnTo>
                <a:lnTo>
                  <a:pt x="653795" y="0"/>
                </a:lnTo>
                <a:lnTo>
                  <a:pt x="702587" y="1742"/>
                </a:lnTo>
                <a:lnTo>
                  <a:pt x="750404" y="6889"/>
                </a:lnTo>
                <a:lnTo>
                  <a:pt x="797122" y="15317"/>
                </a:lnTo>
                <a:lnTo>
                  <a:pt x="842613" y="26903"/>
                </a:lnTo>
                <a:lnTo>
                  <a:pt x="886751" y="41524"/>
                </a:lnTo>
                <a:lnTo>
                  <a:pt x="929410" y="59058"/>
                </a:lnTo>
                <a:lnTo>
                  <a:pt x="970464" y="79381"/>
                </a:lnTo>
                <a:lnTo>
                  <a:pt x="1009785" y="102372"/>
                </a:lnTo>
                <a:lnTo>
                  <a:pt x="1047248" y="127907"/>
                </a:lnTo>
                <a:lnTo>
                  <a:pt x="1082725" y="155863"/>
                </a:lnTo>
                <a:lnTo>
                  <a:pt x="1116091" y="186118"/>
                </a:lnTo>
                <a:lnTo>
                  <a:pt x="1147219" y="218549"/>
                </a:lnTo>
                <a:lnTo>
                  <a:pt x="1175983" y="253032"/>
                </a:lnTo>
                <a:lnTo>
                  <a:pt x="1202256" y="289446"/>
                </a:lnTo>
                <a:lnTo>
                  <a:pt x="1225911" y="327667"/>
                </a:lnTo>
                <a:lnTo>
                  <a:pt x="1246823" y="367573"/>
                </a:lnTo>
                <a:lnTo>
                  <a:pt x="1264864" y="409041"/>
                </a:lnTo>
                <a:lnTo>
                  <a:pt x="1279909" y="451947"/>
                </a:lnTo>
                <a:lnTo>
                  <a:pt x="1291830" y="496170"/>
                </a:lnTo>
                <a:lnTo>
                  <a:pt x="1300502" y="541586"/>
                </a:lnTo>
                <a:lnTo>
                  <a:pt x="1305798" y="588073"/>
                </a:lnTo>
                <a:lnTo>
                  <a:pt x="1307591" y="635508"/>
                </a:lnTo>
                <a:lnTo>
                  <a:pt x="1305798" y="682942"/>
                </a:lnTo>
                <a:lnTo>
                  <a:pt x="1300502" y="729429"/>
                </a:lnTo>
                <a:lnTo>
                  <a:pt x="1291830" y="774845"/>
                </a:lnTo>
                <a:lnTo>
                  <a:pt x="1279909" y="819068"/>
                </a:lnTo>
                <a:lnTo>
                  <a:pt x="1264864" y="861974"/>
                </a:lnTo>
                <a:lnTo>
                  <a:pt x="1246823" y="903442"/>
                </a:lnTo>
                <a:lnTo>
                  <a:pt x="1225911" y="943348"/>
                </a:lnTo>
                <a:lnTo>
                  <a:pt x="1202256" y="981569"/>
                </a:lnTo>
                <a:lnTo>
                  <a:pt x="1175983" y="1017983"/>
                </a:lnTo>
                <a:lnTo>
                  <a:pt x="1147219" y="1052466"/>
                </a:lnTo>
                <a:lnTo>
                  <a:pt x="1116091" y="1084897"/>
                </a:lnTo>
                <a:lnTo>
                  <a:pt x="1082725" y="1115152"/>
                </a:lnTo>
                <a:lnTo>
                  <a:pt x="1047248" y="1143108"/>
                </a:lnTo>
                <a:lnTo>
                  <a:pt x="1009785" y="1168643"/>
                </a:lnTo>
                <a:lnTo>
                  <a:pt x="970464" y="1191634"/>
                </a:lnTo>
                <a:lnTo>
                  <a:pt x="929410" y="1211957"/>
                </a:lnTo>
                <a:lnTo>
                  <a:pt x="886751" y="1229491"/>
                </a:lnTo>
                <a:lnTo>
                  <a:pt x="842613" y="1244112"/>
                </a:lnTo>
                <a:lnTo>
                  <a:pt x="797122" y="1255698"/>
                </a:lnTo>
                <a:lnTo>
                  <a:pt x="750404" y="1264126"/>
                </a:lnTo>
                <a:lnTo>
                  <a:pt x="702587" y="1269273"/>
                </a:lnTo>
                <a:lnTo>
                  <a:pt x="653795" y="1271016"/>
                </a:lnTo>
                <a:lnTo>
                  <a:pt x="605004" y="1269273"/>
                </a:lnTo>
                <a:lnTo>
                  <a:pt x="557187" y="1264126"/>
                </a:lnTo>
                <a:lnTo>
                  <a:pt x="510469" y="1255698"/>
                </a:lnTo>
                <a:lnTo>
                  <a:pt x="464978" y="1244112"/>
                </a:lnTo>
                <a:lnTo>
                  <a:pt x="420840" y="1229491"/>
                </a:lnTo>
                <a:lnTo>
                  <a:pt x="378181" y="1211957"/>
                </a:lnTo>
                <a:lnTo>
                  <a:pt x="337127" y="1191634"/>
                </a:lnTo>
                <a:lnTo>
                  <a:pt x="297806" y="1168643"/>
                </a:lnTo>
                <a:lnTo>
                  <a:pt x="260343" y="1143108"/>
                </a:lnTo>
                <a:lnTo>
                  <a:pt x="224866" y="1115152"/>
                </a:lnTo>
                <a:lnTo>
                  <a:pt x="191500" y="1084897"/>
                </a:lnTo>
                <a:lnTo>
                  <a:pt x="160372" y="1052466"/>
                </a:lnTo>
                <a:lnTo>
                  <a:pt x="131608" y="1017983"/>
                </a:lnTo>
                <a:lnTo>
                  <a:pt x="105335" y="981569"/>
                </a:lnTo>
                <a:lnTo>
                  <a:pt x="81680" y="943348"/>
                </a:lnTo>
                <a:lnTo>
                  <a:pt x="60768" y="903442"/>
                </a:lnTo>
                <a:lnTo>
                  <a:pt x="42727" y="861974"/>
                </a:lnTo>
                <a:lnTo>
                  <a:pt x="27682" y="819068"/>
                </a:lnTo>
                <a:lnTo>
                  <a:pt x="15761" y="774845"/>
                </a:lnTo>
                <a:lnTo>
                  <a:pt x="7089" y="729429"/>
                </a:lnTo>
                <a:lnTo>
                  <a:pt x="1793" y="682942"/>
                </a:lnTo>
                <a:lnTo>
                  <a:pt x="0" y="635508"/>
                </a:lnTo>
                <a:close/>
              </a:path>
            </a:pathLst>
          </a:custGeom>
          <a:ln w="22225">
            <a:solidFill>
              <a:srgbClr val="61A2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6642354" y="1950846"/>
            <a:ext cx="7556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2740" marR="5080" indent="-32004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Liberation Sans Narrow"/>
                <a:cs typeface="Liberation Sans Narrow"/>
              </a:rPr>
              <a:t>THRUSTER- </a:t>
            </a:r>
            <a:r>
              <a:rPr dirty="0" sz="1200" spc="95">
                <a:latin typeface="Liberation Sans Narrow"/>
                <a:cs typeface="Liberation Sans Narrow"/>
              </a:rPr>
              <a:t>5</a:t>
            </a:r>
            <a:endParaRPr sz="1200">
              <a:latin typeface="Liberation Sans Narrow"/>
              <a:cs typeface="Liberation Sans Narrow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3737609" y="4708397"/>
            <a:ext cx="1308100" cy="1271270"/>
          </a:xfrm>
          <a:custGeom>
            <a:avLst/>
            <a:gdLst/>
            <a:ahLst/>
            <a:cxnLst/>
            <a:rect l="l" t="t" r="r" b="b"/>
            <a:pathLst>
              <a:path w="1308100" h="1271270">
                <a:moveTo>
                  <a:pt x="0" y="635507"/>
                </a:moveTo>
                <a:lnTo>
                  <a:pt x="1793" y="588073"/>
                </a:lnTo>
                <a:lnTo>
                  <a:pt x="7089" y="541586"/>
                </a:lnTo>
                <a:lnTo>
                  <a:pt x="15761" y="496170"/>
                </a:lnTo>
                <a:lnTo>
                  <a:pt x="27682" y="451947"/>
                </a:lnTo>
                <a:lnTo>
                  <a:pt x="42727" y="409041"/>
                </a:lnTo>
                <a:lnTo>
                  <a:pt x="60768" y="367573"/>
                </a:lnTo>
                <a:lnTo>
                  <a:pt x="81680" y="327667"/>
                </a:lnTo>
                <a:lnTo>
                  <a:pt x="105335" y="289446"/>
                </a:lnTo>
                <a:lnTo>
                  <a:pt x="131608" y="253032"/>
                </a:lnTo>
                <a:lnTo>
                  <a:pt x="160372" y="218549"/>
                </a:lnTo>
                <a:lnTo>
                  <a:pt x="191500" y="186118"/>
                </a:lnTo>
                <a:lnTo>
                  <a:pt x="224866" y="155863"/>
                </a:lnTo>
                <a:lnTo>
                  <a:pt x="260343" y="127907"/>
                </a:lnTo>
                <a:lnTo>
                  <a:pt x="297806" y="102372"/>
                </a:lnTo>
                <a:lnTo>
                  <a:pt x="337127" y="79381"/>
                </a:lnTo>
                <a:lnTo>
                  <a:pt x="378181" y="59058"/>
                </a:lnTo>
                <a:lnTo>
                  <a:pt x="420840" y="41524"/>
                </a:lnTo>
                <a:lnTo>
                  <a:pt x="464978" y="26903"/>
                </a:lnTo>
                <a:lnTo>
                  <a:pt x="510469" y="15317"/>
                </a:lnTo>
                <a:lnTo>
                  <a:pt x="557187" y="6889"/>
                </a:lnTo>
                <a:lnTo>
                  <a:pt x="605004" y="1742"/>
                </a:lnTo>
                <a:lnTo>
                  <a:pt x="653795" y="0"/>
                </a:lnTo>
                <a:lnTo>
                  <a:pt x="702587" y="1742"/>
                </a:lnTo>
                <a:lnTo>
                  <a:pt x="750404" y="6889"/>
                </a:lnTo>
                <a:lnTo>
                  <a:pt x="797122" y="15317"/>
                </a:lnTo>
                <a:lnTo>
                  <a:pt x="842613" y="26903"/>
                </a:lnTo>
                <a:lnTo>
                  <a:pt x="886751" y="41524"/>
                </a:lnTo>
                <a:lnTo>
                  <a:pt x="929410" y="59058"/>
                </a:lnTo>
                <a:lnTo>
                  <a:pt x="970464" y="79381"/>
                </a:lnTo>
                <a:lnTo>
                  <a:pt x="1009785" y="102372"/>
                </a:lnTo>
                <a:lnTo>
                  <a:pt x="1047248" y="127907"/>
                </a:lnTo>
                <a:lnTo>
                  <a:pt x="1082725" y="155863"/>
                </a:lnTo>
                <a:lnTo>
                  <a:pt x="1116091" y="186118"/>
                </a:lnTo>
                <a:lnTo>
                  <a:pt x="1147219" y="218549"/>
                </a:lnTo>
                <a:lnTo>
                  <a:pt x="1175983" y="253032"/>
                </a:lnTo>
                <a:lnTo>
                  <a:pt x="1202256" y="289446"/>
                </a:lnTo>
                <a:lnTo>
                  <a:pt x="1225911" y="327667"/>
                </a:lnTo>
                <a:lnTo>
                  <a:pt x="1246823" y="367573"/>
                </a:lnTo>
                <a:lnTo>
                  <a:pt x="1264864" y="409041"/>
                </a:lnTo>
                <a:lnTo>
                  <a:pt x="1279909" y="451947"/>
                </a:lnTo>
                <a:lnTo>
                  <a:pt x="1291830" y="496170"/>
                </a:lnTo>
                <a:lnTo>
                  <a:pt x="1300502" y="541586"/>
                </a:lnTo>
                <a:lnTo>
                  <a:pt x="1305798" y="588073"/>
                </a:lnTo>
                <a:lnTo>
                  <a:pt x="1307591" y="635507"/>
                </a:lnTo>
                <a:lnTo>
                  <a:pt x="1305798" y="682936"/>
                </a:lnTo>
                <a:lnTo>
                  <a:pt x="1300502" y="729417"/>
                </a:lnTo>
                <a:lnTo>
                  <a:pt x="1291830" y="774829"/>
                </a:lnTo>
                <a:lnTo>
                  <a:pt x="1279909" y="819049"/>
                </a:lnTo>
                <a:lnTo>
                  <a:pt x="1264864" y="861954"/>
                </a:lnTo>
                <a:lnTo>
                  <a:pt x="1246823" y="903420"/>
                </a:lnTo>
                <a:lnTo>
                  <a:pt x="1225911" y="943325"/>
                </a:lnTo>
                <a:lnTo>
                  <a:pt x="1202256" y="981546"/>
                </a:lnTo>
                <a:lnTo>
                  <a:pt x="1175983" y="1017961"/>
                </a:lnTo>
                <a:lnTo>
                  <a:pt x="1147219" y="1052446"/>
                </a:lnTo>
                <a:lnTo>
                  <a:pt x="1116091" y="1084878"/>
                </a:lnTo>
                <a:lnTo>
                  <a:pt x="1082725" y="1115135"/>
                </a:lnTo>
                <a:lnTo>
                  <a:pt x="1047248" y="1143093"/>
                </a:lnTo>
                <a:lnTo>
                  <a:pt x="1009785" y="1168630"/>
                </a:lnTo>
                <a:lnTo>
                  <a:pt x="970464" y="1191623"/>
                </a:lnTo>
                <a:lnTo>
                  <a:pt x="929410" y="1211949"/>
                </a:lnTo>
                <a:lnTo>
                  <a:pt x="886751" y="1229485"/>
                </a:lnTo>
                <a:lnTo>
                  <a:pt x="842613" y="1244108"/>
                </a:lnTo>
                <a:lnTo>
                  <a:pt x="797122" y="1255696"/>
                </a:lnTo>
                <a:lnTo>
                  <a:pt x="750404" y="1264125"/>
                </a:lnTo>
                <a:lnTo>
                  <a:pt x="702587" y="1269272"/>
                </a:lnTo>
                <a:lnTo>
                  <a:pt x="653795" y="1271015"/>
                </a:lnTo>
                <a:lnTo>
                  <a:pt x="605004" y="1269272"/>
                </a:lnTo>
                <a:lnTo>
                  <a:pt x="557187" y="1264125"/>
                </a:lnTo>
                <a:lnTo>
                  <a:pt x="510469" y="1255696"/>
                </a:lnTo>
                <a:lnTo>
                  <a:pt x="464978" y="1244108"/>
                </a:lnTo>
                <a:lnTo>
                  <a:pt x="420840" y="1229485"/>
                </a:lnTo>
                <a:lnTo>
                  <a:pt x="378181" y="1211949"/>
                </a:lnTo>
                <a:lnTo>
                  <a:pt x="337127" y="1191623"/>
                </a:lnTo>
                <a:lnTo>
                  <a:pt x="297806" y="1168630"/>
                </a:lnTo>
                <a:lnTo>
                  <a:pt x="260343" y="1143093"/>
                </a:lnTo>
                <a:lnTo>
                  <a:pt x="224866" y="1115135"/>
                </a:lnTo>
                <a:lnTo>
                  <a:pt x="191500" y="1084878"/>
                </a:lnTo>
                <a:lnTo>
                  <a:pt x="160372" y="1052446"/>
                </a:lnTo>
                <a:lnTo>
                  <a:pt x="131608" y="1017961"/>
                </a:lnTo>
                <a:lnTo>
                  <a:pt x="105335" y="981546"/>
                </a:lnTo>
                <a:lnTo>
                  <a:pt x="81680" y="943325"/>
                </a:lnTo>
                <a:lnTo>
                  <a:pt x="60768" y="903420"/>
                </a:lnTo>
                <a:lnTo>
                  <a:pt x="42727" y="861954"/>
                </a:lnTo>
                <a:lnTo>
                  <a:pt x="27682" y="819049"/>
                </a:lnTo>
                <a:lnTo>
                  <a:pt x="15761" y="774829"/>
                </a:lnTo>
                <a:lnTo>
                  <a:pt x="7089" y="729417"/>
                </a:lnTo>
                <a:lnTo>
                  <a:pt x="1793" y="682936"/>
                </a:lnTo>
                <a:lnTo>
                  <a:pt x="0" y="635507"/>
                </a:lnTo>
                <a:close/>
              </a:path>
            </a:pathLst>
          </a:custGeom>
          <a:ln w="22225">
            <a:solidFill>
              <a:srgbClr val="61A2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4011929" y="5143880"/>
            <a:ext cx="7556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2740" marR="5080" indent="-32004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Liberation Sans Narrow"/>
                <a:cs typeface="Liberation Sans Narrow"/>
              </a:rPr>
              <a:t>THRUSTER- </a:t>
            </a:r>
            <a:r>
              <a:rPr dirty="0" sz="1200" spc="95">
                <a:latin typeface="Liberation Sans Narrow"/>
                <a:cs typeface="Liberation Sans Narrow"/>
              </a:rPr>
              <a:t>2</a:t>
            </a:r>
            <a:endParaRPr sz="1200">
              <a:latin typeface="Liberation Sans Narrow"/>
              <a:cs typeface="Liberation Sans Narrow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578345" y="3166110"/>
            <a:ext cx="885825" cy="1042669"/>
          </a:xfrm>
          <a:prstGeom prst="rect">
            <a:avLst/>
          </a:prstGeom>
          <a:ln w="22225">
            <a:solidFill>
              <a:srgbClr val="000000"/>
            </a:solidFill>
          </a:ln>
        </p:spPr>
        <p:txBody>
          <a:bodyPr wrap="square" lIns="0" tIns="1587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50"/>
              </a:spcBef>
            </a:pPr>
            <a:endParaRPr sz="1200">
              <a:latin typeface="Times New Roman"/>
              <a:cs typeface="Times New Roman"/>
            </a:endParaRPr>
          </a:p>
          <a:p>
            <a:pPr marL="396240" marR="89535" indent="-300355">
              <a:lnSpc>
                <a:spcPct val="100000"/>
              </a:lnSpc>
            </a:pPr>
            <a:r>
              <a:rPr dirty="0" sz="1200" spc="-10">
                <a:latin typeface="Liberation Sans Narrow"/>
                <a:cs typeface="Liberation Sans Narrow"/>
              </a:rPr>
              <a:t>THRUSTER </a:t>
            </a:r>
            <a:r>
              <a:rPr dirty="0" sz="1200" spc="95">
                <a:latin typeface="Liberation Sans Narrow"/>
                <a:cs typeface="Liberation Sans Narrow"/>
              </a:rPr>
              <a:t>3</a:t>
            </a:r>
            <a:endParaRPr sz="1200">
              <a:latin typeface="Liberation Sans Narrow"/>
              <a:cs typeface="Liberation Sans Narrow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947921" y="3166110"/>
            <a:ext cx="885825" cy="1042669"/>
          </a:xfrm>
          <a:prstGeom prst="rect">
            <a:avLst/>
          </a:prstGeom>
          <a:ln w="22225">
            <a:solidFill>
              <a:srgbClr val="000000"/>
            </a:solidFill>
          </a:ln>
        </p:spPr>
        <p:txBody>
          <a:bodyPr wrap="square" lIns="0" tIns="1587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50"/>
              </a:spcBef>
            </a:pPr>
            <a:endParaRPr sz="1200">
              <a:latin typeface="Times New Roman"/>
              <a:cs typeface="Times New Roman"/>
            </a:endParaRPr>
          </a:p>
          <a:p>
            <a:pPr marL="396240" marR="89535" indent="-300355">
              <a:lnSpc>
                <a:spcPct val="100000"/>
              </a:lnSpc>
            </a:pPr>
            <a:r>
              <a:rPr dirty="0" sz="1200" spc="-10">
                <a:latin typeface="Liberation Sans Narrow"/>
                <a:cs typeface="Liberation Sans Narrow"/>
              </a:rPr>
              <a:t>THRUSTER </a:t>
            </a:r>
            <a:r>
              <a:rPr dirty="0" sz="1200" spc="95">
                <a:latin typeface="Liberation Sans Narrow"/>
                <a:cs typeface="Liberation Sans Narrow"/>
              </a:rPr>
              <a:t>4</a:t>
            </a:r>
            <a:endParaRPr sz="1200">
              <a:latin typeface="Liberation Sans Narrow"/>
              <a:cs typeface="Liberation Sans Narrow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4352544" y="4201414"/>
            <a:ext cx="76200" cy="291465"/>
          </a:xfrm>
          <a:custGeom>
            <a:avLst/>
            <a:gdLst/>
            <a:ahLst/>
            <a:cxnLst/>
            <a:rect l="l" t="t" r="r" b="b"/>
            <a:pathLst>
              <a:path w="76200" h="291464">
                <a:moveTo>
                  <a:pt x="31750" y="215265"/>
                </a:moveTo>
                <a:lnTo>
                  <a:pt x="0" y="215265"/>
                </a:lnTo>
                <a:lnTo>
                  <a:pt x="38100" y="291465"/>
                </a:lnTo>
                <a:lnTo>
                  <a:pt x="66675" y="234315"/>
                </a:lnTo>
                <a:lnTo>
                  <a:pt x="34543" y="234315"/>
                </a:lnTo>
                <a:lnTo>
                  <a:pt x="31750" y="231521"/>
                </a:lnTo>
                <a:lnTo>
                  <a:pt x="31750" y="215265"/>
                </a:lnTo>
                <a:close/>
              </a:path>
              <a:path w="76200" h="291464">
                <a:moveTo>
                  <a:pt x="41655" y="0"/>
                </a:moveTo>
                <a:lnTo>
                  <a:pt x="34543" y="0"/>
                </a:lnTo>
                <a:lnTo>
                  <a:pt x="31750" y="2793"/>
                </a:lnTo>
                <a:lnTo>
                  <a:pt x="31750" y="231521"/>
                </a:lnTo>
                <a:lnTo>
                  <a:pt x="34543" y="234315"/>
                </a:lnTo>
                <a:lnTo>
                  <a:pt x="41655" y="234315"/>
                </a:lnTo>
                <a:lnTo>
                  <a:pt x="44450" y="231521"/>
                </a:lnTo>
                <a:lnTo>
                  <a:pt x="44450" y="2793"/>
                </a:lnTo>
                <a:lnTo>
                  <a:pt x="41655" y="0"/>
                </a:lnTo>
                <a:close/>
              </a:path>
              <a:path w="76200" h="291464">
                <a:moveTo>
                  <a:pt x="76200" y="215265"/>
                </a:moveTo>
                <a:lnTo>
                  <a:pt x="44450" y="215265"/>
                </a:lnTo>
                <a:lnTo>
                  <a:pt x="44450" y="231521"/>
                </a:lnTo>
                <a:lnTo>
                  <a:pt x="41655" y="234315"/>
                </a:lnTo>
                <a:lnTo>
                  <a:pt x="66675" y="234315"/>
                </a:lnTo>
                <a:lnTo>
                  <a:pt x="76200" y="21526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6981443" y="4201414"/>
            <a:ext cx="76200" cy="291465"/>
          </a:xfrm>
          <a:custGeom>
            <a:avLst/>
            <a:gdLst/>
            <a:ahLst/>
            <a:cxnLst/>
            <a:rect l="l" t="t" r="r" b="b"/>
            <a:pathLst>
              <a:path w="76200" h="291464">
                <a:moveTo>
                  <a:pt x="31750" y="215265"/>
                </a:moveTo>
                <a:lnTo>
                  <a:pt x="0" y="215265"/>
                </a:lnTo>
                <a:lnTo>
                  <a:pt x="38100" y="291465"/>
                </a:lnTo>
                <a:lnTo>
                  <a:pt x="66675" y="234315"/>
                </a:lnTo>
                <a:lnTo>
                  <a:pt x="34544" y="234315"/>
                </a:lnTo>
                <a:lnTo>
                  <a:pt x="31750" y="231521"/>
                </a:lnTo>
                <a:lnTo>
                  <a:pt x="31750" y="215265"/>
                </a:lnTo>
                <a:close/>
              </a:path>
              <a:path w="76200" h="291464">
                <a:moveTo>
                  <a:pt x="41655" y="0"/>
                </a:moveTo>
                <a:lnTo>
                  <a:pt x="34544" y="0"/>
                </a:lnTo>
                <a:lnTo>
                  <a:pt x="31750" y="2793"/>
                </a:lnTo>
                <a:lnTo>
                  <a:pt x="31750" y="231521"/>
                </a:lnTo>
                <a:lnTo>
                  <a:pt x="34544" y="234315"/>
                </a:lnTo>
                <a:lnTo>
                  <a:pt x="41655" y="234315"/>
                </a:lnTo>
                <a:lnTo>
                  <a:pt x="44450" y="231521"/>
                </a:lnTo>
                <a:lnTo>
                  <a:pt x="44450" y="2793"/>
                </a:lnTo>
                <a:lnTo>
                  <a:pt x="41655" y="0"/>
                </a:lnTo>
                <a:close/>
              </a:path>
              <a:path w="76200" h="291464">
                <a:moveTo>
                  <a:pt x="76200" y="215265"/>
                </a:moveTo>
                <a:lnTo>
                  <a:pt x="44450" y="215265"/>
                </a:lnTo>
                <a:lnTo>
                  <a:pt x="44450" y="231521"/>
                </a:lnTo>
                <a:lnTo>
                  <a:pt x="41655" y="234315"/>
                </a:lnTo>
                <a:lnTo>
                  <a:pt x="66675" y="234315"/>
                </a:lnTo>
                <a:lnTo>
                  <a:pt x="76200" y="21526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6981443" y="2860548"/>
            <a:ext cx="76200" cy="311150"/>
          </a:xfrm>
          <a:custGeom>
            <a:avLst/>
            <a:gdLst/>
            <a:ahLst/>
            <a:cxnLst/>
            <a:rect l="l" t="t" r="r" b="b"/>
            <a:pathLst>
              <a:path w="76200" h="311150">
                <a:moveTo>
                  <a:pt x="41655" y="57150"/>
                </a:moveTo>
                <a:lnTo>
                  <a:pt x="34544" y="57150"/>
                </a:lnTo>
                <a:lnTo>
                  <a:pt x="31750" y="59943"/>
                </a:lnTo>
                <a:lnTo>
                  <a:pt x="31750" y="308355"/>
                </a:lnTo>
                <a:lnTo>
                  <a:pt x="34544" y="311150"/>
                </a:lnTo>
                <a:lnTo>
                  <a:pt x="41655" y="311150"/>
                </a:lnTo>
                <a:lnTo>
                  <a:pt x="44450" y="308355"/>
                </a:lnTo>
                <a:lnTo>
                  <a:pt x="44450" y="59943"/>
                </a:lnTo>
                <a:lnTo>
                  <a:pt x="41655" y="57150"/>
                </a:lnTo>
                <a:close/>
              </a:path>
              <a:path w="76200" h="31115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59943"/>
                </a:lnTo>
                <a:lnTo>
                  <a:pt x="34544" y="57150"/>
                </a:lnTo>
                <a:lnTo>
                  <a:pt x="66675" y="57150"/>
                </a:lnTo>
                <a:lnTo>
                  <a:pt x="38100" y="0"/>
                </a:lnTo>
                <a:close/>
              </a:path>
              <a:path w="76200" h="311150">
                <a:moveTo>
                  <a:pt x="66675" y="57150"/>
                </a:moveTo>
                <a:lnTo>
                  <a:pt x="41655" y="57150"/>
                </a:lnTo>
                <a:lnTo>
                  <a:pt x="44450" y="59943"/>
                </a:lnTo>
                <a:lnTo>
                  <a:pt x="44450" y="76200"/>
                </a:lnTo>
                <a:lnTo>
                  <a:pt x="76200" y="76200"/>
                </a:lnTo>
                <a:lnTo>
                  <a:pt x="66675" y="571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4352544" y="2860548"/>
            <a:ext cx="76200" cy="311150"/>
          </a:xfrm>
          <a:custGeom>
            <a:avLst/>
            <a:gdLst/>
            <a:ahLst/>
            <a:cxnLst/>
            <a:rect l="l" t="t" r="r" b="b"/>
            <a:pathLst>
              <a:path w="76200" h="311150">
                <a:moveTo>
                  <a:pt x="41655" y="57150"/>
                </a:moveTo>
                <a:lnTo>
                  <a:pt x="34543" y="57150"/>
                </a:lnTo>
                <a:lnTo>
                  <a:pt x="31750" y="59943"/>
                </a:lnTo>
                <a:lnTo>
                  <a:pt x="31750" y="308355"/>
                </a:lnTo>
                <a:lnTo>
                  <a:pt x="34543" y="311150"/>
                </a:lnTo>
                <a:lnTo>
                  <a:pt x="41655" y="311150"/>
                </a:lnTo>
                <a:lnTo>
                  <a:pt x="44450" y="308355"/>
                </a:lnTo>
                <a:lnTo>
                  <a:pt x="44450" y="59943"/>
                </a:lnTo>
                <a:lnTo>
                  <a:pt x="41655" y="57150"/>
                </a:lnTo>
                <a:close/>
              </a:path>
              <a:path w="76200" h="31115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59943"/>
                </a:lnTo>
                <a:lnTo>
                  <a:pt x="34543" y="57150"/>
                </a:lnTo>
                <a:lnTo>
                  <a:pt x="66675" y="57150"/>
                </a:lnTo>
                <a:lnTo>
                  <a:pt x="38100" y="0"/>
                </a:lnTo>
                <a:close/>
              </a:path>
              <a:path w="76200" h="311150">
                <a:moveTo>
                  <a:pt x="66675" y="57150"/>
                </a:moveTo>
                <a:lnTo>
                  <a:pt x="41655" y="57150"/>
                </a:lnTo>
                <a:lnTo>
                  <a:pt x="44450" y="59943"/>
                </a:lnTo>
                <a:lnTo>
                  <a:pt x="44450" y="76200"/>
                </a:lnTo>
                <a:lnTo>
                  <a:pt x="76200" y="76200"/>
                </a:lnTo>
                <a:lnTo>
                  <a:pt x="66675" y="571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1485138" y="1128521"/>
            <a:ext cx="27755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>
                <a:uFill>
                  <a:solidFill>
                    <a:srgbClr val="000000"/>
                  </a:solidFill>
                </a:uFill>
                <a:latin typeface="Liberation Sans Narrow"/>
                <a:cs typeface="Liberation Sans Narrow"/>
              </a:rPr>
              <a:t>THRUSTER</a:t>
            </a:r>
            <a:r>
              <a:rPr dirty="0" u="sng" sz="1800" spc="120">
                <a:uFill>
                  <a:solidFill>
                    <a:srgbClr val="000000"/>
                  </a:solidFill>
                </a:uFill>
                <a:latin typeface="Liberation Sans Narrow"/>
                <a:cs typeface="Liberation Sans Narrow"/>
              </a:rPr>
              <a:t> </a:t>
            </a:r>
            <a:r>
              <a:rPr dirty="0" u="sng" sz="1800" spc="-10">
                <a:uFill>
                  <a:solidFill>
                    <a:srgbClr val="000000"/>
                  </a:solidFill>
                </a:uFill>
                <a:latin typeface="Liberation Sans Narrow"/>
                <a:cs typeface="Liberation Sans Narrow"/>
              </a:rPr>
              <a:t>CONFIGURATION:</a:t>
            </a:r>
            <a:endParaRPr sz="18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5594" rIns="0" bIns="0" rtlCol="0" vert="horz">
            <a:spAutoFit/>
          </a:bodyPr>
          <a:lstStyle/>
          <a:p>
            <a:pPr marL="593725">
              <a:lnSpc>
                <a:spcPct val="100000"/>
              </a:lnSpc>
              <a:spcBef>
                <a:spcPts val="95"/>
              </a:spcBef>
            </a:pPr>
            <a:r>
              <a:rPr dirty="0" sz="2800" spc="75"/>
              <a:t>THRUSTER</a:t>
            </a:r>
            <a:r>
              <a:rPr dirty="0" sz="2800" spc="95"/>
              <a:t> </a:t>
            </a:r>
            <a:r>
              <a:rPr dirty="0" sz="2800" spc="65"/>
              <a:t>CONFIGURATION</a:t>
            </a:r>
            <a:endParaRPr sz="28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0068" y="1891283"/>
            <a:ext cx="4826508" cy="3747516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5423" y="1891283"/>
            <a:ext cx="5370576" cy="3747516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4953761" y="5814771"/>
            <a:ext cx="30810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Liberation Sans Narrow"/>
                <a:cs typeface="Liberation Sans Narrow"/>
              </a:rPr>
              <a:t>SIX</a:t>
            </a:r>
            <a:r>
              <a:rPr dirty="0" sz="1800" spc="80">
                <a:latin typeface="Liberation Sans Narrow"/>
                <a:cs typeface="Liberation Sans Narrow"/>
              </a:rPr>
              <a:t> </a:t>
            </a:r>
            <a:r>
              <a:rPr dirty="0" sz="1800">
                <a:latin typeface="Liberation Sans Narrow"/>
                <a:cs typeface="Liberation Sans Narrow"/>
              </a:rPr>
              <a:t>THRUSTER</a:t>
            </a:r>
            <a:r>
              <a:rPr dirty="0" sz="1800" spc="80">
                <a:latin typeface="Liberation Sans Narrow"/>
                <a:cs typeface="Liberation Sans Narrow"/>
              </a:rPr>
              <a:t> </a:t>
            </a:r>
            <a:r>
              <a:rPr dirty="0" sz="1800" spc="-10">
                <a:latin typeface="Liberation Sans Narrow"/>
                <a:cs typeface="Liberation Sans Narrow"/>
              </a:rPr>
              <a:t>CONFIGURATION</a:t>
            </a:r>
            <a:endParaRPr sz="18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5594" rIns="0" bIns="0" rtlCol="0" vert="horz">
            <a:spAutoFit/>
          </a:bodyPr>
          <a:lstStyle/>
          <a:p>
            <a:pPr marL="593725">
              <a:lnSpc>
                <a:spcPct val="100000"/>
              </a:lnSpc>
              <a:spcBef>
                <a:spcPts val="95"/>
              </a:spcBef>
            </a:pPr>
            <a:r>
              <a:rPr dirty="0" sz="2800" spc="90"/>
              <a:t>DESIGN </a:t>
            </a:r>
            <a:r>
              <a:rPr dirty="0" sz="2800" spc="105"/>
              <a:t>AND</a:t>
            </a:r>
            <a:r>
              <a:rPr dirty="0" sz="2800" spc="60"/>
              <a:t> </a:t>
            </a:r>
            <a:r>
              <a:rPr dirty="0" sz="2800" spc="85"/>
              <a:t>COMPONENTS</a:t>
            </a:r>
            <a:endParaRPr sz="28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0644" y="1543811"/>
            <a:ext cx="5387339" cy="5004816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0" y="1543811"/>
            <a:ext cx="5996940" cy="500481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540" y="842772"/>
            <a:ext cx="2075688" cy="240791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802640" y="3350133"/>
            <a:ext cx="13265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5">
                <a:latin typeface="Liberation Sans Narrow"/>
                <a:cs typeface="Liberation Sans Narrow"/>
              </a:rPr>
              <a:t>BLDC</a:t>
            </a:r>
            <a:r>
              <a:rPr dirty="0" sz="1800" spc="30">
                <a:latin typeface="Liberation Sans Narrow"/>
                <a:cs typeface="Liberation Sans Narrow"/>
              </a:rPr>
              <a:t> </a:t>
            </a:r>
            <a:r>
              <a:rPr dirty="0" sz="1800" spc="-10">
                <a:latin typeface="Liberation Sans Narrow"/>
                <a:cs typeface="Liberation Sans Narrow"/>
              </a:rPr>
              <a:t>MOTOR</a:t>
            </a:r>
            <a:endParaRPr sz="1800">
              <a:latin typeface="Liberation Sans Narrow"/>
              <a:cs typeface="Liberation Sans Narrow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34055" y="842772"/>
            <a:ext cx="2732532" cy="2407919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806064" y="3357498"/>
            <a:ext cx="25539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Liberation Sans Narrow"/>
                <a:cs typeface="Liberation Sans Narrow"/>
              </a:rPr>
              <a:t>BIDIRECTIONAL</a:t>
            </a:r>
            <a:r>
              <a:rPr dirty="0" sz="1800" spc="235">
                <a:latin typeface="Liberation Sans Narrow"/>
                <a:cs typeface="Liberation Sans Narrow"/>
              </a:rPr>
              <a:t> </a:t>
            </a:r>
            <a:r>
              <a:rPr dirty="0" sz="1800">
                <a:latin typeface="Liberation Sans Narrow"/>
                <a:cs typeface="Liberation Sans Narrow"/>
              </a:rPr>
              <a:t>UBEC</a:t>
            </a:r>
            <a:r>
              <a:rPr dirty="0" sz="1800" spc="250">
                <a:latin typeface="Liberation Sans Narrow"/>
                <a:cs typeface="Liberation Sans Narrow"/>
              </a:rPr>
              <a:t> </a:t>
            </a:r>
            <a:r>
              <a:rPr dirty="0" sz="1800" spc="-25">
                <a:latin typeface="Liberation Sans Narrow"/>
                <a:cs typeface="Liberation Sans Narrow"/>
              </a:rPr>
              <a:t>ESC</a:t>
            </a:r>
            <a:endParaRPr sz="1800">
              <a:latin typeface="Liberation Sans Narrow"/>
              <a:cs typeface="Liberation Sans Narrow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31580" y="842772"/>
            <a:ext cx="3243072" cy="2407919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9230614" y="3324605"/>
            <a:ext cx="23348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Liberation Sans Narrow"/>
                <a:cs typeface="Liberation Sans Narrow"/>
              </a:rPr>
              <a:t>PRINTED</a:t>
            </a:r>
            <a:r>
              <a:rPr dirty="0" sz="1800" spc="175">
                <a:latin typeface="Liberation Sans Narrow"/>
                <a:cs typeface="Liberation Sans Narrow"/>
              </a:rPr>
              <a:t> </a:t>
            </a:r>
            <a:r>
              <a:rPr dirty="0" sz="1800">
                <a:latin typeface="Liberation Sans Narrow"/>
                <a:cs typeface="Liberation Sans Narrow"/>
              </a:rPr>
              <a:t>CIRCUIT</a:t>
            </a:r>
            <a:r>
              <a:rPr dirty="0" sz="1800" spc="145">
                <a:latin typeface="Liberation Sans Narrow"/>
                <a:cs typeface="Liberation Sans Narrow"/>
              </a:rPr>
              <a:t> </a:t>
            </a:r>
            <a:r>
              <a:rPr dirty="0" sz="1800" spc="30">
                <a:latin typeface="Liberation Sans Narrow"/>
                <a:cs typeface="Liberation Sans Narrow"/>
              </a:rPr>
              <a:t>BORD</a:t>
            </a:r>
            <a:endParaRPr sz="1800">
              <a:latin typeface="Liberation Sans Narrow"/>
              <a:cs typeface="Liberation Sans Narrow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7847" y="3788664"/>
            <a:ext cx="2996183" cy="2563368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347342" y="6379870"/>
            <a:ext cx="5988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45">
                <a:latin typeface="Liberation Sans Narrow"/>
                <a:cs typeface="Liberation Sans Narrow"/>
              </a:rPr>
              <a:t>SMPS</a:t>
            </a:r>
            <a:endParaRPr sz="1800">
              <a:latin typeface="Liberation Sans Narrow"/>
              <a:cs typeface="Liberation Sans Narrow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96996" y="3788664"/>
            <a:ext cx="2880360" cy="2563368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4448302" y="6379870"/>
            <a:ext cx="9321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Liberation Sans Narrow"/>
                <a:cs typeface="Liberation Sans Narrow"/>
              </a:rPr>
              <a:t>JOYSTICK</a:t>
            </a:r>
            <a:endParaRPr sz="1800">
              <a:latin typeface="Liberation Sans Narrow"/>
              <a:cs typeface="Liberation Sans Narrow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53555" y="3788664"/>
            <a:ext cx="2602992" cy="2563368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6978142" y="6379870"/>
            <a:ext cx="13125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Liberation Sans Narrow"/>
                <a:cs typeface="Liberation Sans Narrow"/>
              </a:rPr>
              <a:t>SIGNAL</a:t>
            </a:r>
            <a:r>
              <a:rPr dirty="0" sz="1800" spc="215">
                <a:latin typeface="Liberation Sans Narrow"/>
                <a:cs typeface="Liberation Sans Narrow"/>
              </a:rPr>
              <a:t> </a:t>
            </a:r>
            <a:r>
              <a:rPr dirty="0" sz="1800" spc="-20">
                <a:latin typeface="Liberation Sans Narrow"/>
                <a:cs typeface="Liberation Sans Narrow"/>
              </a:rPr>
              <a:t>WIRE</a:t>
            </a:r>
            <a:endParaRPr sz="1800">
              <a:latin typeface="Liberation Sans Narrow"/>
              <a:cs typeface="Liberation Sans Narrow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238488" y="3800855"/>
            <a:ext cx="2740152" cy="2563368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9883902" y="6412484"/>
            <a:ext cx="18707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Liberation Sans Narrow"/>
                <a:cs typeface="Liberation Sans Narrow"/>
              </a:rPr>
              <a:t>ACRYLIC</a:t>
            </a:r>
            <a:r>
              <a:rPr dirty="0" sz="1800" spc="-80">
                <a:latin typeface="Liberation Sans Narrow"/>
                <a:cs typeface="Liberation Sans Narrow"/>
              </a:rPr>
              <a:t> </a:t>
            </a:r>
            <a:r>
              <a:rPr dirty="0" sz="1800" spc="-10">
                <a:latin typeface="Liberation Sans Narrow"/>
                <a:cs typeface="Liberation Sans Narrow"/>
              </a:rPr>
              <a:t>CYLINDER</a:t>
            </a:r>
            <a:endParaRPr sz="1800">
              <a:latin typeface="Liberation Sans Narrow"/>
              <a:cs typeface="Liberation Sans Narrow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568696" y="842772"/>
            <a:ext cx="3171444" cy="2407919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6559422" y="3350133"/>
            <a:ext cx="11760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Liberation Sans Narrow"/>
                <a:cs typeface="Liberation Sans Narrow"/>
              </a:rPr>
              <a:t>PROPELLER</a:t>
            </a:r>
            <a:endParaRPr sz="18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46531" y="457200"/>
            <a:ext cx="3703320" cy="94615"/>
          </a:xfrm>
          <a:custGeom>
            <a:avLst/>
            <a:gdLst/>
            <a:ahLst/>
            <a:cxnLst/>
            <a:rect l="l" t="t" r="r" b="b"/>
            <a:pathLst>
              <a:path w="3703320" h="94615">
                <a:moveTo>
                  <a:pt x="3703320" y="0"/>
                </a:moveTo>
                <a:lnTo>
                  <a:pt x="0" y="0"/>
                </a:lnTo>
                <a:lnTo>
                  <a:pt x="0" y="94487"/>
                </a:lnTo>
                <a:lnTo>
                  <a:pt x="3703320" y="94487"/>
                </a:lnTo>
                <a:lnTo>
                  <a:pt x="3703320" y="0"/>
                </a:lnTo>
                <a:close/>
              </a:path>
            </a:pathLst>
          </a:custGeom>
          <a:solidFill>
            <a:srgbClr val="4652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8042147" y="454151"/>
            <a:ext cx="3703320" cy="97790"/>
          </a:xfrm>
          <a:custGeom>
            <a:avLst/>
            <a:gdLst/>
            <a:ahLst/>
            <a:cxnLst/>
            <a:rect l="l" t="t" r="r" b="b"/>
            <a:pathLst>
              <a:path w="3703320" h="97790">
                <a:moveTo>
                  <a:pt x="3703320" y="0"/>
                </a:moveTo>
                <a:lnTo>
                  <a:pt x="0" y="0"/>
                </a:lnTo>
                <a:lnTo>
                  <a:pt x="0" y="97536"/>
                </a:lnTo>
                <a:lnTo>
                  <a:pt x="3703320" y="97536"/>
                </a:lnTo>
                <a:lnTo>
                  <a:pt x="3703320" y="0"/>
                </a:lnTo>
                <a:close/>
              </a:path>
            </a:pathLst>
          </a:custGeom>
          <a:solidFill>
            <a:srgbClr val="959F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4241291" y="457200"/>
            <a:ext cx="3703320" cy="91440"/>
          </a:xfrm>
          <a:custGeom>
            <a:avLst/>
            <a:gdLst/>
            <a:ahLst/>
            <a:cxnLst/>
            <a:rect l="l" t="t" r="r" b="b"/>
            <a:pathLst>
              <a:path w="3703320" h="91440">
                <a:moveTo>
                  <a:pt x="3703319" y="0"/>
                </a:moveTo>
                <a:lnTo>
                  <a:pt x="0" y="0"/>
                </a:lnTo>
                <a:lnTo>
                  <a:pt x="0" y="91439"/>
                </a:lnTo>
                <a:lnTo>
                  <a:pt x="3703319" y="91439"/>
                </a:lnTo>
                <a:lnTo>
                  <a:pt x="3703319" y="0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245363" y="2930651"/>
            <a:ext cx="6922770" cy="0"/>
          </a:xfrm>
          <a:custGeom>
            <a:avLst/>
            <a:gdLst/>
            <a:ahLst/>
            <a:cxnLst/>
            <a:rect l="l" t="t" r="r" b="b"/>
            <a:pathLst>
              <a:path w="6922770" h="0">
                <a:moveTo>
                  <a:pt x="0" y="0"/>
                </a:moveTo>
                <a:lnTo>
                  <a:pt x="6922769" y="0"/>
                </a:lnTo>
              </a:path>
            </a:pathLst>
          </a:custGeom>
          <a:ln w="12700">
            <a:solidFill>
              <a:srgbClr val="2D663D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2850197" y="1448117"/>
            <a:ext cx="9239885" cy="1489075"/>
            <a:chOff x="2850197" y="1448117"/>
            <a:chExt cx="9239885" cy="1489075"/>
          </a:xfrm>
        </p:grpSpPr>
        <p:sp>
          <p:nvSpPr>
            <p:cNvPr id="7" name="object 7" descr=""/>
            <p:cNvSpPr/>
            <p:nvPr/>
          </p:nvSpPr>
          <p:spPr>
            <a:xfrm>
              <a:off x="8780525" y="2930652"/>
              <a:ext cx="3303270" cy="0"/>
            </a:xfrm>
            <a:custGeom>
              <a:avLst/>
              <a:gdLst/>
              <a:ahLst/>
              <a:cxnLst/>
              <a:rect l="l" t="t" r="r" b="b"/>
              <a:pathLst>
                <a:path w="3303270" h="0">
                  <a:moveTo>
                    <a:pt x="0" y="0"/>
                  </a:moveTo>
                  <a:lnTo>
                    <a:pt x="3302889" y="0"/>
                  </a:lnTo>
                </a:path>
              </a:pathLst>
            </a:custGeom>
            <a:ln w="12700">
              <a:solidFill>
                <a:srgbClr val="2D663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861310" y="1459230"/>
              <a:ext cx="2222500" cy="532130"/>
            </a:xfrm>
            <a:custGeom>
              <a:avLst/>
              <a:gdLst/>
              <a:ahLst/>
              <a:cxnLst/>
              <a:rect l="l" t="t" r="r" b="b"/>
              <a:pathLst>
                <a:path w="2222500" h="532130">
                  <a:moveTo>
                    <a:pt x="0" y="531876"/>
                  </a:moveTo>
                  <a:lnTo>
                    <a:pt x="2221991" y="531876"/>
                  </a:lnTo>
                  <a:lnTo>
                    <a:pt x="2221991" y="0"/>
                  </a:lnTo>
                  <a:lnTo>
                    <a:pt x="0" y="0"/>
                  </a:lnTo>
                  <a:lnTo>
                    <a:pt x="0" y="531876"/>
                  </a:lnTo>
                  <a:close/>
                </a:path>
              </a:pathLst>
            </a:custGeom>
            <a:ln w="22225">
              <a:solidFill>
                <a:srgbClr val="61A29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276555" y="2570226"/>
            <a:ext cx="8356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80">
                <a:latin typeface="Liberation Sans Narrow"/>
                <a:cs typeface="Liberation Sans Narrow"/>
              </a:rPr>
              <a:t>Surface</a:t>
            </a:r>
            <a:r>
              <a:rPr dirty="0" sz="1200" spc="-20">
                <a:latin typeface="Liberation Sans Narrow"/>
                <a:cs typeface="Liberation Sans Narrow"/>
              </a:rPr>
              <a:t> </a:t>
            </a:r>
            <a:r>
              <a:rPr dirty="0" sz="1200" spc="60">
                <a:latin typeface="Liberation Sans Narrow"/>
                <a:cs typeface="Liberation Sans Narrow"/>
              </a:rPr>
              <a:t>side</a:t>
            </a:r>
            <a:endParaRPr sz="1200">
              <a:latin typeface="Liberation Sans Narrow"/>
              <a:cs typeface="Liberation Sans Narrow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24713" y="2973704"/>
            <a:ext cx="6845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Liberation Sans Narrow"/>
                <a:cs typeface="Liberation Sans Narrow"/>
              </a:rPr>
              <a:t>SRCV</a:t>
            </a:r>
            <a:r>
              <a:rPr dirty="0" sz="1200" spc="15">
                <a:latin typeface="Liberation Sans Narrow"/>
                <a:cs typeface="Liberation Sans Narrow"/>
              </a:rPr>
              <a:t> </a:t>
            </a:r>
            <a:r>
              <a:rPr dirty="0" sz="1200" spc="60">
                <a:latin typeface="Liberation Sans Narrow"/>
                <a:cs typeface="Liberation Sans Narrow"/>
              </a:rPr>
              <a:t>side</a:t>
            </a:r>
            <a:endParaRPr sz="1200">
              <a:latin typeface="Liberation Sans Narrow"/>
              <a:cs typeface="Liberation Sans Narrow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963672" y="1492757"/>
            <a:ext cx="2018030" cy="4527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 spc="-45">
                <a:latin typeface="Liberation Sans Narrow"/>
                <a:cs typeface="Liberation Sans Narrow"/>
              </a:rPr>
              <a:t>AC-</a:t>
            </a:r>
            <a:r>
              <a:rPr dirty="0" sz="1400" spc="-25">
                <a:latin typeface="Liberation Sans Narrow"/>
                <a:cs typeface="Liberation Sans Narrow"/>
              </a:rPr>
              <a:t>DC</a:t>
            </a:r>
            <a:endParaRPr sz="1400">
              <a:latin typeface="Liberation Sans Narrow"/>
              <a:cs typeface="Liberation Sans Narrow"/>
            </a:endParaRPr>
          </a:p>
          <a:p>
            <a:pPr algn="ctr">
              <a:lnSpc>
                <a:spcPct val="100000"/>
              </a:lnSpc>
            </a:pPr>
            <a:r>
              <a:rPr dirty="0" sz="1400" spc="60">
                <a:latin typeface="Liberation Sans Narrow"/>
                <a:cs typeface="Liberation Sans Narrow"/>
              </a:rPr>
              <a:t>220v(AC)-</a:t>
            </a:r>
            <a:r>
              <a:rPr dirty="0" sz="1400" spc="70">
                <a:latin typeface="Liberation Sans Narrow"/>
                <a:cs typeface="Liberation Sans Narrow"/>
              </a:rPr>
              <a:t>12V,</a:t>
            </a:r>
            <a:r>
              <a:rPr dirty="0" sz="1400" spc="25">
                <a:latin typeface="Liberation Sans Narrow"/>
                <a:cs typeface="Liberation Sans Narrow"/>
              </a:rPr>
              <a:t> </a:t>
            </a:r>
            <a:r>
              <a:rPr dirty="0" sz="1400" spc="55">
                <a:latin typeface="Liberation Sans Narrow"/>
                <a:cs typeface="Liberation Sans Narrow"/>
              </a:rPr>
              <a:t>50AMP(DC)</a:t>
            </a:r>
            <a:endParaRPr sz="1400">
              <a:latin typeface="Liberation Sans Narrow"/>
              <a:cs typeface="Liberation Sans Narrow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818705" y="1448117"/>
            <a:ext cx="2049780" cy="535940"/>
            <a:chOff x="818705" y="1448117"/>
            <a:chExt cx="2049780" cy="535940"/>
          </a:xfrm>
        </p:grpSpPr>
        <p:sp>
          <p:nvSpPr>
            <p:cNvPr id="13" name="object 13" descr=""/>
            <p:cNvSpPr/>
            <p:nvPr/>
          </p:nvSpPr>
          <p:spPr>
            <a:xfrm>
              <a:off x="1094231" y="1725168"/>
              <a:ext cx="1767839" cy="6350"/>
            </a:xfrm>
            <a:custGeom>
              <a:avLst/>
              <a:gdLst/>
              <a:ahLst/>
              <a:cxnLst/>
              <a:rect l="l" t="t" r="r" b="b"/>
              <a:pathLst>
                <a:path w="1767839" h="6350">
                  <a:moveTo>
                    <a:pt x="1767332" y="0"/>
                  </a:moveTo>
                  <a:lnTo>
                    <a:pt x="0" y="5969"/>
                  </a:lnTo>
                </a:path>
              </a:pathLst>
            </a:custGeom>
            <a:ln w="126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829817" y="1459230"/>
              <a:ext cx="265430" cy="513715"/>
            </a:xfrm>
            <a:custGeom>
              <a:avLst/>
              <a:gdLst/>
              <a:ahLst/>
              <a:cxnLst/>
              <a:rect l="l" t="t" r="r" b="b"/>
              <a:pathLst>
                <a:path w="265430" h="513714">
                  <a:moveTo>
                    <a:pt x="0" y="0"/>
                  </a:moveTo>
                  <a:lnTo>
                    <a:pt x="0" y="513588"/>
                  </a:lnTo>
                  <a:lnTo>
                    <a:pt x="265175" y="256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829817" y="1459230"/>
              <a:ext cx="265430" cy="513715"/>
            </a:xfrm>
            <a:custGeom>
              <a:avLst/>
              <a:gdLst/>
              <a:ahLst/>
              <a:cxnLst/>
              <a:rect l="l" t="t" r="r" b="b"/>
              <a:pathLst>
                <a:path w="265430" h="513714">
                  <a:moveTo>
                    <a:pt x="0" y="0"/>
                  </a:moveTo>
                  <a:lnTo>
                    <a:pt x="265175" y="256794"/>
                  </a:lnTo>
                  <a:lnTo>
                    <a:pt x="0" y="513588"/>
                  </a:lnTo>
                  <a:lnTo>
                    <a:pt x="0" y="0"/>
                  </a:lnTo>
                  <a:close/>
                </a:path>
              </a:pathLst>
            </a:custGeom>
            <a:ln w="22225">
              <a:solidFill>
                <a:srgbClr val="0646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1106220" y="1406397"/>
            <a:ext cx="7867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60">
                <a:latin typeface="Liberation Sans Narrow"/>
                <a:cs typeface="Liberation Sans Narrow"/>
              </a:rPr>
              <a:t>220V,6AMP</a:t>
            </a:r>
            <a:endParaRPr sz="1200">
              <a:latin typeface="Liberation Sans Narrow"/>
              <a:cs typeface="Liberation Sans Narrow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4545329" y="5868161"/>
            <a:ext cx="1736089" cy="329565"/>
          </a:xfrm>
          <a:custGeom>
            <a:avLst/>
            <a:gdLst/>
            <a:ahLst/>
            <a:cxnLst/>
            <a:rect l="l" t="t" r="r" b="b"/>
            <a:pathLst>
              <a:path w="1736089" h="329564">
                <a:moveTo>
                  <a:pt x="0" y="329183"/>
                </a:moveTo>
                <a:lnTo>
                  <a:pt x="1735836" y="329183"/>
                </a:lnTo>
                <a:lnTo>
                  <a:pt x="1735836" y="0"/>
                </a:lnTo>
                <a:lnTo>
                  <a:pt x="0" y="0"/>
                </a:lnTo>
                <a:lnTo>
                  <a:pt x="0" y="329183"/>
                </a:lnTo>
                <a:close/>
              </a:path>
            </a:pathLst>
          </a:custGeom>
          <a:ln w="22225">
            <a:solidFill>
              <a:srgbClr val="61A2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4874133" y="5876950"/>
            <a:ext cx="10775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Liberation Sans Narrow"/>
                <a:cs typeface="Liberation Sans Narrow"/>
              </a:rPr>
              <a:t>BLDC+ESC</a:t>
            </a:r>
            <a:endParaRPr sz="1800">
              <a:latin typeface="Liberation Sans Narrow"/>
              <a:cs typeface="Liberation Sans Narrow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1994154" y="5395721"/>
            <a:ext cx="1736089" cy="329565"/>
          </a:xfrm>
          <a:custGeom>
            <a:avLst/>
            <a:gdLst/>
            <a:ahLst/>
            <a:cxnLst/>
            <a:rect l="l" t="t" r="r" b="b"/>
            <a:pathLst>
              <a:path w="1736089" h="329564">
                <a:moveTo>
                  <a:pt x="0" y="329183"/>
                </a:moveTo>
                <a:lnTo>
                  <a:pt x="1735836" y="329183"/>
                </a:lnTo>
                <a:lnTo>
                  <a:pt x="1735836" y="0"/>
                </a:lnTo>
                <a:lnTo>
                  <a:pt x="0" y="0"/>
                </a:lnTo>
                <a:lnTo>
                  <a:pt x="0" y="329183"/>
                </a:lnTo>
                <a:close/>
              </a:path>
            </a:pathLst>
          </a:custGeom>
          <a:ln w="22225">
            <a:solidFill>
              <a:srgbClr val="61A2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2322322" y="5404815"/>
            <a:ext cx="10775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Liberation Sans Narrow"/>
                <a:cs typeface="Liberation Sans Narrow"/>
              </a:rPr>
              <a:t>BLDC+ESC</a:t>
            </a:r>
            <a:endParaRPr sz="1800">
              <a:latin typeface="Liberation Sans Narrow"/>
              <a:cs typeface="Liberation Sans Narrow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1994154" y="4479797"/>
            <a:ext cx="1736089" cy="329565"/>
          </a:xfrm>
          <a:custGeom>
            <a:avLst/>
            <a:gdLst/>
            <a:ahLst/>
            <a:cxnLst/>
            <a:rect l="l" t="t" r="r" b="b"/>
            <a:pathLst>
              <a:path w="1736089" h="329564">
                <a:moveTo>
                  <a:pt x="0" y="329183"/>
                </a:moveTo>
                <a:lnTo>
                  <a:pt x="1735836" y="329183"/>
                </a:lnTo>
                <a:lnTo>
                  <a:pt x="1735836" y="0"/>
                </a:lnTo>
                <a:lnTo>
                  <a:pt x="0" y="0"/>
                </a:lnTo>
                <a:lnTo>
                  <a:pt x="0" y="329183"/>
                </a:lnTo>
                <a:close/>
              </a:path>
            </a:pathLst>
          </a:custGeom>
          <a:ln w="22225">
            <a:solidFill>
              <a:srgbClr val="61A2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2322322" y="4488942"/>
            <a:ext cx="10775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Liberation Sans Narrow"/>
                <a:cs typeface="Liberation Sans Narrow"/>
              </a:rPr>
              <a:t>BLDC+ESC</a:t>
            </a:r>
            <a:endParaRPr sz="1800">
              <a:latin typeface="Liberation Sans Narrow"/>
              <a:cs typeface="Liberation Sans Narrow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1994154" y="3533394"/>
            <a:ext cx="1736089" cy="329565"/>
          </a:xfrm>
          <a:custGeom>
            <a:avLst/>
            <a:gdLst/>
            <a:ahLst/>
            <a:cxnLst/>
            <a:rect l="l" t="t" r="r" b="b"/>
            <a:pathLst>
              <a:path w="1736089" h="329564">
                <a:moveTo>
                  <a:pt x="0" y="329184"/>
                </a:moveTo>
                <a:lnTo>
                  <a:pt x="1735836" y="329184"/>
                </a:lnTo>
                <a:lnTo>
                  <a:pt x="1735836" y="0"/>
                </a:lnTo>
                <a:lnTo>
                  <a:pt x="0" y="0"/>
                </a:lnTo>
                <a:lnTo>
                  <a:pt x="0" y="329184"/>
                </a:lnTo>
                <a:close/>
              </a:path>
            </a:pathLst>
          </a:custGeom>
          <a:ln w="22224">
            <a:solidFill>
              <a:srgbClr val="61A2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2322322" y="3541903"/>
            <a:ext cx="10775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Liberation Sans Narrow"/>
                <a:cs typeface="Liberation Sans Narrow"/>
              </a:rPr>
              <a:t>BLDC+ESC</a:t>
            </a:r>
            <a:endParaRPr sz="1800">
              <a:latin typeface="Liberation Sans Narrow"/>
              <a:cs typeface="Liberation Sans Narrow"/>
            </a:endParaRPr>
          </a:p>
        </p:txBody>
      </p:sp>
      <p:sp>
        <p:nvSpPr>
          <p:cNvPr id="25" name="object 25" descr=""/>
          <p:cNvSpPr/>
          <p:nvPr/>
        </p:nvSpPr>
        <p:spPr>
          <a:xfrm>
            <a:off x="4545329" y="3966209"/>
            <a:ext cx="1736089" cy="329565"/>
          </a:xfrm>
          <a:custGeom>
            <a:avLst/>
            <a:gdLst/>
            <a:ahLst/>
            <a:cxnLst/>
            <a:rect l="l" t="t" r="r" b="b"/>
            <a:pathLst>
              <a:path w="1736089" h="329564">
                <a:moveTo>
                  <a:pt x="0" y="329183"/>
                </a:moveTo>
                <a:lnTo>
                  <a:pt x="1735836" y="329183"/>
                </a:lnTo>
                <a:lnTo>
                  <a:pt x="1735836" y="0"/>
                </a:lnTo>
                <a:lnTo>
                  <a:pt x="0" y="0"/>
                </a:lnTo>
                <a:lnTo>
                  <a:pt x="0" y="329183"/>
                </a:lnTo>
                <a:close/>
              </a:path>
            </a:pathLst>
          </a:custGeom>
          <a:ln w="22225">
            <a:solidFill>
              <a:srgbClr val="61A2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 txBox="1"/>
          <p:nvPr/>
        </p:nvSpPr>
        <p:spPr>
          <a:xfrm>
            <a:off x="4874133" y="3974338"/>
            <a:ext cx="10775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Liberation Sans Narrow"/>
                <a:cs typeface="Liberation Sans Narrow"/>
              </a:rPr>
              <a:t>BLDC+ESC</a:t>
            </a:r>
            <a:endParaRPr sz="1800">
              <a:latin typeface="Liberation Sans Narrow"/>
              <a:cs typeface="Liberation Sans Narrow"/>
            </a:endParaRPr>
          </a:p>
        </p:txBody>
      </p:sp>
      <p:sp>
        <p:nvSpPr>
          <p:cNvPr id="27" name="object 27" descr=""/>
          <p:cNvSpPr/>
          <p:nvPr/>
        </p:nvSpPr>
        <p:spPr>
          <a:xfrm>
            <a:off x="4545329" y="4831841"/>
            <a:ext cx="1736089" cy="329565"/>
          </a:xfrm>
          <a:custGeom>
            <a:avLst/>
            <a:gdLst/>
            <a:ahLst/>
            <a:cxnLst/>
            <a:rect l="l" t="t" r="r" b="b"/>
            <a:pathLst>
              <a:path w="1736089" h="329564">
                <a:moveTo>
                  <a:pt x="0" y="329184"/>
                </a:moveTo>
                <a:lnTo>
                  <a:pt x="1735836" y="329184"/>
                </a:lnTo>
                <a:lnTo>
                  <a:pt x="1735836" y="0"/>
                </a:lnTo>
                <a:lnTo>
                  <a:pt x="0" y="0"/>
                </a:lnTo>
                <a:lnTo>
                  <a:pt x="0" y="329184"/>
                </a:lnTo>
                <a:close/>
              </a:path>
            </a:pathLst>
          </a:custGeom>
          <a:ln w="22225">
            <a:solidFill>
              <a:srgbClr val="61A2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 txBox="1"/>
          <p:nvPr/>
        </p:nvSpPr>
        <p:spPr>
          <a:xfrm>
            <a:off x="4874133" y="4840604"/>
            <a:ext cx="10775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Liberation Sans Narrow"/>
                <a:cs typeface="Liberation Sans Narrow"/>
              </a:rPr>
              <a:t>BLDC+ESC</a:t>
            </a:r>
            <a:endParaRPr sz="1800">
              <a:latin typeface="Liberation Sans Narrow"/>
              <a:cs typeface="Liberation Sans Narrow"/>
            </a:endParaRPr>
          </a:p>
        </p:txBody>
      </p:sp>
      <p:sp>
        <p:nvSpPr>
          <p:cNvPr id="29" name="object 29" descr=""/>
          <p:cNvSpPr/>
          <p:nvPr/>
        </p:nvSpPr>
        <p:spPr>
          <a:xfrm>
            <a:off x="7168133" y="2679954"/>
            <a:ext cx="1612900" cy="542925"/>
          </a:xfrm>
          <a:custGeom>
            <a:avLst/>
            <a:gdLst/>
            <a:ahLst/>
            <a:cxnLst/>
            <a:rect l="l" t="t" r="r" b="b"/>
            <a:pathLst>
              <a:path w="1612900" h="542925">
                <a:moveTo>
                  <a:pt x="0" y="542544"/>
                </a:moveTo>
                <a:lnTo>
                  <a:pt x="1612392" y="542544"/>
                </a:lnTo>
                <a:lnTo>
                  <a:pt x="1612392" y="0"/>
                </a:lnTo>
                <a:lnTo>
                  <a:pt x="0" y="0"/>
                </a:lnTo>
                <a:lnTo>
                  <a:pt x="0" y="542544"/>
                </a:lnTo>
                <a:close/>
              </a:path>
            </a:pathLst>
          </a:custGeom>
          <a:ln w="22225">
            <a:solidFill>
              <a:srgbClr val="61A2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 txBox="1"/>
          <p:nvPr/>
        </p:nvSpPr>
        <p:spPr>
          <a:xfrm>
            <a:off x="7510018" y="2795396"/>
            <a:ext cx="93154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Liberation Sans Narrow"/>
                <a:cs typeface="Liberation Sans Narrow"/>
              </a:rPr>
              <a:t>THETHER</a:t>
            </a:r>
            <a:endParaRPr sz="1800">
              <a:latin typeface="Liberation Sans Narrow"/>
              <a:cs typeface="Liberation Sans Narrow"/>
            </a:endParaRPr>
          </a:p>
        </p:txBody>
      </p:sp>
      <p:sp>
        <p:nvSpPr>
          <p:cNvPr id="31" name="object 31" descr=""/>
          <p:cNvSpPr/>
          <p:nvPr/>
        </p:nvSpPr>
        <p:spPr>
          <a:xfrm>
            <a:off x="1179575" y="1725167"/>
            <a:ext cx="6794500" cy="4307205"/>
          </a:xfrm>
          <a:custGeom>
            <a:avLst/>
            <a:gdLst/>
            <a:ahLst/>
            <a:cxnLst/>
            <a:rect l="l" t="t" r="r" b="b"/>
            <a:pathLst>
              <a:path w="6794500" h="4307205">
                <a:moveTo>
                  <a:pt x="3902964" y="0"/>
                </a:moveTo>
                <a:lnTo>
                  <a:pt x="6793610" y="0"/>
                </a:lnTo>
              </a:path>
              <a:path w="6794500" h="4307205">
                <a:moveTo>
                  <a:pt x="6793992" y="0"/>
                </a:moveTo>
                <a:lnTo>
                  <a:pt x="6793992" y="955167"/>
                </a:lnTo>
              </a:path>
              <a:path w="6794500" h="4307205">
                <a:moveTo>
                  <a:pt x="6793992" y="1496568"/>
                </a:moveTo>
                <a:lnTo>
                  <a:pt x="6793992" y="1703832"/>
                </a:lnTo>
              </a:path>
              <a:path w="6794500" h="4307205">
                <a:moveTo>
                  <a:pt x="6793610" y="1703832"/>
                </a:moveTo>
                <a:lnTo>
                  <a:pt x="1464564" y="1703832"/>
                </a:lnTo>
              </a:path>
              <a:path w="6794500" h="4307205">
                <a:moveTo>
                  <a:pt x="1750187" y="1703832"/>
                </a:moveTo>
                <a:lnTo>
                  <a:pt x="0" y="1703832"/>
                </a:lnTo>
                <a:lnTo>
                  <a:pt x="0" y="4306430"/>
                </a:lnTo>
              </a:path>
              <a:path w="6794500" h="4307205">
                <a:moveTo>
                  <a:pt x="3364991" y="4306824"/>
                </a:moveTo>
                <a:lnTo>
                  <a:pt x="0" y="4306824"/>
                </a:lnTo>
              </a:path>
              <a:path w="6794500" h="4307205">
                <a:moveTo>
                  <a:pt x="813562" y="3834384"/>
                </a:moveTo>
                <a:lnTo>
                  <a:pt x="0" y="3834384"/>
                </a:lnTo>
              </a:path>
              <a:path w="6794500" h="4307205">
                <a:moveTo>
                  <a:pt x="3364991" y="3270504"/>
                </a:moveTo>
                <a:lnTo>
                  <a:pt x="0" y="3270504"/>
                </a:lnTo>
              </a:path>
              <a:path w="6794500" h="4307205">
                <a:moveTo>
                  <a:pt x="813562" y="2918587"/>
                </a:moveTo>
                <a:lnTo>
                  <a:pt x="0" y="2915412"/>
                </a:lnTo>
              </a:path>
              <a:path w="6794500" h="4307205">
                <a:moveTo>
                  <a:pt x="3364991" y="2404872"/>
                </a:moveTo>
                <a:lnTo>
                  <a:pt x="0" y="2404872"/>
                </a:lnTo>
              </a:path>
              <a:path w="6794500" h="4307205">
                <a:moveTo>
                  <a:pt x="813562" y="1972056"/>
                </a:moveTo>
                <a:lnTo>
                  <a:pt x="0" y="1986026"/>
                </a:lnTo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 txBox="1"/>
          <p:nvPr/>
        </p:nvSpPr>
        <p:spPr>
          <a:xfrm>
            <a:off x="3564128" y="3185922"/>
            <a:ext cx="92456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114">
                <a:latin typeface="Liberation Sans Narrow"/>
                <a:cs typeface="Liberation Sans Narrow"/>
              </a:rPr>
              <a:t>12V</a:t>
            </a:r>
            <a:r>
              <a:rPr dirty="0" sz="1400" spc="20">
                <a:latin typeface="Liberation Sans Narrow"/>
                <a:cs typeface="Liberation Sans Narrow"/>
              </a:rPr>
              <a:t> </a:t>
            </a:r>
            <a:r>
              <a:rPr dirty="0" sz="1400" spc="95">
                <a:latin typeface="Liberation Sans Narrow"/>
                <a:cs typeface="Liberation Sans Narrow"/>
              </a:rPr>
              <a:t>50AMP</a:t>
            </a:r>
            <a:endParaRPr sz="1400">
              <a:latin typeface="Liberation Sans Narrow"/>
              <a:cs typeface="Liberation Sans Narrow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3714940" y="3211385"/>
            <a:ext cx="8081009" cy="3369310"/>
            <a:chOff x="3714940" y="3211385"/>
            <a:chExt cx="8081009" cy="3369310"/>
          </a:xfrm>
        </p:grpSpPr>
        <p:sp>
          <p:nvSpPr>
            <p:cNvPr id="34" name="object 34" descr=""/>
            <p:cNvSpPr/>
            <p:nvPr/>
          </p:nvSpPr>
          <p:spPr>
            <a:xfrm>
              <a:off x="3729228" y="3697224"/>
              <a:ext cx="5464810" cy="0"/>
            </a:xfrm>
            <a:custGeom>
              <a:avLst/>
              <a:gdLst/>
              <a:ahLst/>
              <a:cxnLst/>
              <a:rect l="l" t="t" r="r" b="b"/>
              <a:pathLst>
                <a:path w="5464809" h="0">
                  <a:moveTo>
                    <a:pt x="0" y="0"/>
                  </a:moveTo>
                  <a:lnTo>
                    <a:pt x="5464302" y="0"/>
                  </a:lnTo>
                </a:path>
              </a:pathLst>
            </a:custGeom>
            <a:ln w="12700">
              <a:solidFill>
                <a:srgbClr val="179C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6274054" y="4124007"/>
              <a:ext cx="2919730" cy="0"/>
            </a:xfrm>
            <a:custGeom>
              <a:avLst/>
              <a:gdLst/>
              <a:ahLst/>
              <a:cxnLst/>
              <a:rect l="l" t="t" r="r" b="b"/>
              <a:pathLst>
                <a:path w="2919729" h="0">
                  <a:moveTo>
                    <a:pt x="0" y="0"/>
                  </a:moveTo>
                  <a:lnTo>
                    <a:pt x="2919476" y="0"/>
                  </a:lnTo>
                </a:path>
              </a:pathLst>
            </a:custGeom>
            <a:ln w="25018">
              <a:solidFill>
                <a:srgbClr val="179C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3722878" y="4642167"/>
              <a:ext cx="5471160" cy="0"/>
            </a:xfrm>
            <a:custGeom>
              <a:avLst/>
              <a:gdLst/>
              <a:ahLst/>
              <a:cxnLst/>
              <a:rect l="l" t="t" r="r" b="b"/>
              <a:pathLst>
                <a:path w="5471159" h="0">
                  <a:moveTo>
                    <a:pt x="0" y="0"/>
                  </a:moveTo>
                  <a:lnTo>
                    <a:pt x="5470652" y="0"/>
                  </a:lnTo>
                </a:path>
              </a:pathLst>
            </a:custGeom>
            <a:ln w="15875">
              <a:solidFill>
                <a:srgbClr val="179C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3729228" y="4995672"/>
              <a:ext cx="5464810" cy="563880"/>
            </a:xfrm>
            <a:custGeom>
              <a:avLst/>
              <a:gdLst/>
              <a:ahLst/>
              <a:cxnLst/>
              <a:rect l="l" t="t" r="r" b="b"/>
              <a:pathLst>
                <a:path w="5464809" h="563879">
                  <a:moveTo>
                    <a:pt x="2551176" y="0"/>
                  </a:moveTo>
                  <a:lnTo>
                    <a:pt x="5464302" y="0"/>
                  </a:lnTo>
                </a:path>
                <a:path w="5464809" h="563879">
                  <a:moveTo>
                    <a:pt x="0" y="563879"/>
                  </a:moveTo>
                  <a:lnTo>
                    <a:pt x="5464302" y="563879"/>
                  </a:lnTo>
                </a:path>
              </a:pathLst>
            </a:custGeom>
            <a:ln w="12700">
              <a:solidFill>
                <a:srgbClr val="179C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6274054" y="6028544"/>
              <a:ext cx="2919730" cy="0"/>
            </a:xfrm>
            <a:custGeom>
              <a:avLst/>
              <a:gdLst/>
              <a:ahLst/>
              <a:cxnLst/>
              <a:rect l="l" t="t" r="r" b="b"/>
              <a:pathLst>
                <a:path w="2919729" h="0">
                  <a:moveTo>
                    <a:pt x="0" y="0"/>
                  </a:moveTo>
                  <a:lnTo>
                    <a:pt x="2919476" y="0"/>
                  </a:lnTo>
                </a:path>
              </a:pathLst>
            </a:custGeom>
            <a:ln w="17995">
              <a:solidFill>
                <a:srgbClr val="179C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9193530" y="3222498"/>
              <a:ext cx="2590800" cy="3347085"/>
            </a:xfrm>
            <a:custGeom>
              <a:avLst/>
              <a:gdLst/>
              <a:ahLst/>
              <a:cxnLst/>
              <a:rect l="l" t="t" r="r" b="b"/>
              <a:pathLst>
                <a:path w="2590800" h="3347084">
                  <a:moveTo>
                    <a:pt x="0" y="3346704"/>
                  </a:moveTo>
                  <a:lnTo>
                    <a:pt x="2590800" y="3346704"/>
                  </a:lnTo>
                  <a:lnTo>
                    <a:pt x="2590800" y="0"/>
                  </a:lnTo>
                  <a:lnTo>
                    <a:pt x="0" y="0"/>
                  </a:lnTo>
                  <a:lnTo>
                    <a:pt x="0" y="3346704"/>
                  </a:lnTo>
                  <a:close/>
                </a:path>
              </a:pathLst>
            </a:custGeom>
            <a:ln w="22225">
              <a:solidFill>
                <a:srgbClr val="61A29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 descr=""/>
          <p:cNvSpPr txBox="1"/>
          <p:nvPr/>
        </p:nvSpPr>
        <p:spPr>
          <a:xfrm>
            <a:off x="9430639" y="4556886"/>
            <a:ext cx="2122805" cy="666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508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Liberation Sans Narrow"/>
                <a:cs typeface="Liberation Sans Narrow"/>
              </a:rPr>
              <a:t>ARDIN </a:t>
            </a:r>
            <a:r>
              <a:rPr dirty="0" sz="1400" spc="40">
                <a:latin typeface="Liberation Sans Narrow"/>
                <a:cs typeface="Liberation Sans Narrow"/>
              </a:rPr>
              <a:t>UNO+BRADBORD+PRINTED </a:t>
            </a:r>
            <a:r>
              <a:rPr dirty="0" sz="1400">
                <a:latin typeface="Liberation Sans Narrow"/>
                <a:cs typeface="Liberation Sans Narrow"/>
              </a:rPr>
              <a:t>CIRCUIT</a:t>
            </a:r>
            <a:r>
              <a:rPr dirty="0" sz="1400" spc="20">
                <a:latin typeface="Liberation Sans Narrow"/>
                <a:cs typeface="Liberation Sans Narrow"/>
              </a:rPr>
              <a:t> </a:t>
            </a:r>
            <a:r>
              <a:rPr dirty="0" sz="1400" spc="-10">
                <a:latin typeface="Liberation Sans Narrow"/>
                <a:cs typeface="Liberation Sans Narrow"/>
              </a:rPr>
              <a:t>BORD(PCB)</a:t>
            </a:r>
            <a:endParaRPr sz="1400">
              <a:latin typeface="Liberation Sans Narrow"/>
              <a:cs typeface="Liberation Sans Narrow"/>
            </a:endParaRPr>
          </a:p>
        </p:txBody>
      </p:sp>
      <p:grpSp>
        <p:nvGrpSpPr>
          <p:cNvPr id="41" name="object 41" descr=""/>
          <p:cNvGrpSpPr/>
          <p:nvPr/>
        </p:nvGrpSpPr>
        <p:grpSpPr>
          <a:xfrm>
            <a:off x="8410702" y="1448117"/>
            <a:ext cx="3272154" cy="1987550"/>
            <a:chOff x="8410702" y="1448117"/>
            <a:chExt cx="3272154" cy="1987550"/>
          </a:xfrm>
        </p:grpSpPr>
        <p:sp>
          <p:nvSpPr>
            <p:cNvPr id="42" name="object 42" descr=""/>
            <p:cNvSpPr/>
            <p:nvPr/>
          </p:nvSpPr>
          <p:spPr>
            <a:xfrm>
              <a:off x="8417052" y="1725168"/>
              <a:ext cx="1613535" cy="1704339"/>
            </a:xfrm>
            <a:custGeom>
              <a:avLst/>
              <a:gdLst/>
              <a:ahLst/>
              <a:cxnLst/>
              <a:rect l="l" t="t" r="r" b="b"/>
              <a:pathLst>
                <a:path w="1613534" h="1704339">
                  <a:moveTo>
                    <a:pt x="776731" y="1703832"/>
                  </a:moveTo>
                  <a:lnTo>
                    <a:pt x="0" y="1703832"/>
                  </a:lnTo>
                  <a:lnTo>
                    <a:pt x="0" y="1496568"/>
                  </a:lnTo>
                </a:path>
                <a:path w="1613534" h="1704339">
                  <a:moveTo>
                    <a:pt x="0" y="0"/>
                  </a:moveTo>
                  <a:lnTo>
                    <a:pt x="1613153" y="0"/>
                  </a:lnTo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10030206" y="1459230"/>
              <a:ext cx="1641475" cy="532130"/>
            </a:xfrm>
            <a:custGeom>
              <a:avLst/>
              <a:gdLst/>
              <a:ahLst/>
              <a:cxnLst/>
              <a:rect l="l" t="t" r="r" b="b"/>
              <a:pathLst>
                <a:path w="1641475" h="532130">
                  <a:moveTo>
                    <a:pt x="0" y="531876"/>
                  </a:moveTo>
                  <a:lnTo>
                    <a:pt x="1641348" y="531876"/>
                  </a:lnTo>
                  <a:lnTo>
                    <a:pt x="1641348" y="0"/>
                  </a:lnTo>
                  <a:lnTo>
                    <a:pt x="0" y="0"/>
                  </a:lnTo>
                  <a:lnTo>
                    <a:pt x="0" y="531876"/>
                  </a:lnTo>
                  <a:close/>
                </a:path>
              </a:pathLst>
            </a:custGeom>
            <a:ln w="22225">
              <a:solidFill>
                <a:srgbClr val="61A29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 descr=""/>
          <p:cNvSpPr txBox="1"/>
          <p:nvPr/>
        </p:nvSpPr>
        <p:spPr>
          <a:xfrm>
            <a:off x="10319384" y="1568958"/>
            <a:ext cx="10623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Liberation Sans Narrow"/>
                <a:cs typeface="Liberation Sans Narrow"/>
              </a:rPr>
              <a:t>JOYSTICKS</a:t>
            </a:r>
            <a:endParaRPr sz="1800">
              <a:latin typeface="Liberation Sans Narrow"/>
              <a:cs typeface="Liberation Sans Narrow"/>
            </a:endParaRPr>
          </a:p>
        </p:txBody>
      </p:sp>
      <p:sp>
        <p:nvSpPr>
          <p:cNvPr id="45" name="object 45" descr=""/>
          <p:cNvSpPr/>
          <p:nvPr/>
        </p:nvSpPr>
        <p:spPr>
          <a:xfrm>
            <a:off x="8417052" y="1725167"/>
            <a:ext cx="0" cy="955675"/>
          </a:xfrm>
          <a:custGeom>
            <a:avLst/>
            <a:gdLst/>
            <a:ahLst/>
            <a:cxnLst/>
            <a:rect l="l" t="t" r="r" b="b"/>
            <a:pathLst>
              <a:path w="0" h="955675">
                <a:moveTo>
                  <a:pt x="0" y="955167"/>
                </a:moveTo>
                <a:lnTo>
                  <a:pt x="0" y="0"/>
                </a:lnTo>
              </a:path>
            </a:pathLst>
          </a:custGeom>
          <a:ln w="12700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 descr=""/>
          <p:cNvSpPr txBox="1"/>
          <p:nvPr/>
        </p:nvSpPr>
        <p:spPr>
          <a:xfrm>
            <a:off x="8545448" y="1486281"/>
            <a:ext cx="102870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Liberation Sans Narrow"/>
                <a:cs typeface="Liberation Sans Narrow"/>
              </a:rPr>
              <a:t>SIGNAL</a:t>
            </a:r>
            <a:r>
              <a:rPr dirty="0" sz="1400" spc="195">
                <a:latin typeface="Liberation Sans Narrow"/>
                <a:cs typeface="Liberation Sans Narrow"/>
              </a:rPr>
              <a:t> </a:t>
            </a:r>
            <a:r>
              <a:rPr dirty="0" sz="1400" spc="-20">
                <a:latin typeface="Liberation Sans Narrow"/>
                <a:cs typeface="Liberation Sans Narrow"/>
              </a:rPr>
              <a:t>WIRE</a:t>
            </a:r>
            <a:endParaRPr sz="1400">
              <a:latin typeface="Liberation Sans Narrow"/>
              <a:cs typeface="Liberation Sans Narrow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4022852" y="3535426"/>
            <a:ext cx="3594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40">
                <a:latin typeface="Liberation Sans Narrow"/>
                <a:cs typeface="Liberation Sans Narrow"/>
              </a:rPr>
              <a:t>PWM</a:t>
            </a:r>
            <a:endParaRPr sz="1200">
              <a:latin typeface="Liberation Sans Narrow"/>
              <a:cs typeface="Liberation Sans Narrow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6589903" y="3960621"/>
            <a:ext cx="3594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40">
                <a:latin typeface="Liberation Sans Narrow"/>
                <a:cs typeface="Liberation Sans Narrow"/>
              </a:rPr>
              <a:t>PWM</a:t>
            </a:r>
            <a:endParaRPr sz="1200">
              <a:latin typeface="Liberation Sans Narrow"/>
              <a:cs typeface="Liberation Sans Narrow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4081017" y="4482845"/>
            <a:ext cx="3594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40">
                <a:latin typeface="Liberation Sans Narrow"/>
                <a:cs typeface="Liberation Sans Narrow"/>
              </a:rPr>
              <a:t>PWM</a:t>
            </a:r>
            <a:endParaRPr sz="1200">
              <a:latin typeface="Liberation Sans Narrow"/>
              <a:cs typeface="Liberation Sans Narrow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6589903" y="4848859"/>
            <a:ext cx="3594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40">
                <a:latin typeface="Liberation Sans Narrow"/>
                <a:cs typeface="Liberation Sans Narrow"/>
              </a:rPr>
              <a:t>PWM</a:t>
            </a:r>
            <a:endParaRPr sz="1200">
              <a:latin typeface="Liberation Sans Narrow"/>
              <a:cs typeface="Liberation Sans Narrow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4019550" y="5418531"/>
            <a:ext cx="35941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0">
                <a:latin typeface="Liberation Sans Narrow"/>
                <a:cs typeface="Liberation Sans Narrow"/>
              </a:rPr>
              <a:t>PWM</a:t>
            </a:r>
            <a:endParaRPr sz="1200">
              <a:latin typeface="Liberation Sans Narrow"/>
              <a:cs typeface="Liberation Sans Narrow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6615430" y="5856833"/>
            <a:ext cx="3594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40">
                <a:latin typeface="Liberation Sans Narrow"/>
                <a:cs typeface="Liberation Sans Narrow"/>
              </a:rPr>
              <a:t>PWM</a:t>
            </a:r>
            <a:endParaRPr sz="1200">
              <a:latin typeface="Liberation Sans Narrow"/>
              <a:cs typeface="Liberation Sans Narrow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title"/>
          </p:nvPr>
        </p:nvSpPr>
        <p:spPr>
          <a:xfrm>
            <a:off x="728878" y="891666"/>
            <a:ext cx="224282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iberation Sans Narrow"/>
                <a:cs typeface="Liberation Sans Narrow"/>
              </a:rPr>
              <a:t>POWER</a:t>
            </a:r>
            <a:r>
              <a:rPr dirty="0" u="sng" sz="1800" spc="100"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iberation Sans Narrow"/>
                <a:cs typeface="Liberation Sans Narrow"/>
              </a:rPr>
              <a:t> </a:t>
            </a:r>
            <a:r>
              <a:rPr dirty="0" u="sng" sz="1800" spc="-10"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iberation Sans Narrow"/>
                <a:cs typeface="Liberation Sans Narrow"/>
              </a:rPr>
              <a:t>DISTRIBUTION:</a:t>
            </a:r>
            <a:endParaRPr sz="18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2023-12-05T10:03:30Z</dcterms:created>
  <dcterms:modified xsi:type="dcterms:W3CDTF">2023-12-05T10:03:30Z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2023-12-05T00:00:00Z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2023-12-05T00:00:00Z</vt:filetime>
  </property>
  <property fmtid="{D5CDD505-2E9C-101B-9397-08002B2CF9AE}" pid="5" name="Producer">
    <vt:lpwstr>3-Heights(TM) PDF Security Shell 4.8.25.2 (http://www.pdf-tools.com)</vt:lpwstr>
  </property>
</Properties>
</file>